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sldIdLst>
    <p:sldId id="257" r:id="rId2"/>
  </p:sldIdLst>
  <p:sldSz cx="9601200" cy="51206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6100"/>
    <a:srgbClr val="0B2341"/>
    <a:srgbClr val="0D0D0D"/>
    <a:srgbClr val="0093D2"/>
    <a:srgbClr val="215834"/>
    <a:srgbClr val="E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E72FA0-B701-4507-8304-1737ACF47661}" v="1231" dt="2026-03-09T14:54:02.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657" autoAdjust="0"/>
    <p:restoredTop sz="94660"/>
  </p:normalViewPr>
  <p:slideViewPr>
    <p:cSldViewPr snapToGrid="0">
      <p:cViewPr>
        <p:scale>
          <a:sx n="50" d="100"/>
          <a:sy n="50" d="100"/>
        </p:scale>
        <p:origin x="3204" y="-9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on Shannon" userId="503deb19-e454-4737-b3ae-913b53f7be47" providerId="ADAL" clId="{4BBA5A14-5F8F-4CE7-9981-BAF8228B08BD}"/>
    <pc:docChg chg="undo redo custSel modSld">
      <pc:chgData name="Brandon Shannon" userId="503deb19-e454-4737-b3ae-913b53f7be47" providerId="ADAL" clId="{4BBA5A14-5F8F-4CE7-9981-BAF8228B08BD}" dt="2026-03-09T14:56:39.740" v="10043" actId="962"/>
      <pc:docMkLst>
        <pc:docMk/>
      </pc:docMkLst>
      <pc:sldChg chg="addSp delSp modSp mod">
        <pc:chgData name="Brandon Shannon" userId="503deb19-e454-4737-b3ae-913b53f7be47" providerId="ADAL" clId="{4BBA5A14-5F8F-4CE7-9981-BAF8228B08BD}" dt="2026-03-09T14:56:39.740" v="10043" actId="962"/>
        <pc:sldMkLst>
          <pc:docMk/>
          <pc:sldMk cId="4287277033" sldId="257"/>
        </pc:sldMkLst>
        <pc:spChg chg="mod">
          <ac:chgData name="Brandon Shannon" userId="503deb19-e454-4737-b3ae-913b53f7be47" providerId="ADAL" clId="{4BBA5A14-5F8F-4CE7-9981-BAF8228B08BD}" dt="2026-03-05T17:59:44.607" v="38" actId="1036"/>
          <ac:spMkLst>
            <pc:docMk/>
            <pc:sldMk cId="4287277033" sldId="257"/>
            <ac:spMk id="5" creationId="{1C418D4E-2A51-E8D1-74D0-5E275863E4BE}"/>
          </ac:spMkLst>
        </pc:spChg>
        <pc:spChg chg="mod">
          <ac:chgData name="Brandon Shannon" userId="503deb19-e454-4737-b3ae-913b53f7be47" providerId="ADAL" clId="{4BBA5A14-5F8F-4CE7-9981-BAF8228B08BD}" dt="2026-03-09T14:53:49.388" v="8982" actId="1035"/>
          <ac:spMkLst>
            <pc:docMk/>
            <pc:sldMk cId="4287277033" sldId="257"/>
            <ac:spMk id="7" creationId="{8369329F-70EB-6CE4-8F5B-E5FCF507DA77}"/>
          </ac:spMkLst>
        </pc:spChg>
        <pc:spChg chg="mod">
          <ac:chgData name="Brandon Shannon" userId="503deb19-e454-4737-b3ae-913b53f7be47" providerId="ADAL" clId="{4BBA5A14-5F8F-4CE7-9981-BAF8228B08BD}" dt="2026-03-05T18:00:02.078" v="45" actId="1036"/>
          <ac:spMkLst>
            <pc:docMk/>
            <pc:sldMk cId="4287277033" sldId="257"/>
            <ac:spMk id="9" creationId="{7D5D2885-4592-76C9-D60A-1FBA7CA2C315}"/>
          </ac:spMkLst>
        </pc:spChg>
        <pc:spChg chg="add mod">
          <ac:chgData name="Brandon Shannon" userId="503deb19-e454-4737-b3ae-913b53f7be47" providerId="ADAL" clId="{4BBA5A14-5F8F-4CE7-9981-BAF8228B08BD}" dt="2026-03-09T14:54:02.161" v="8985" actId="1036"/>
          <ac:spMkLst>
            <pc:docMk/>
            <pc:sldMk cId="4287277033" sldId="257"/>
            <ac:spMk id="11" creationId="{2D66BEB1-42E5-6E8A-C232-77EF7DC15E4C}"/>
          </ac:spMkLst>
        </pc:spChg>
        <pc:spChg chg="mod">
          <ac:chgData name="Brandon Shannon" userId="503deb19-e454-4737-b3ae-913b53f7be47" providerId="ADAL" clId="{4BBA5A14-5F8F-4CE7-9981-BAF8228B08BD}" dt="2026-03-09T14:53:13.012" v="8971" actId="1035"/>
          <ac:spMkLst>
            <pc:docMk/>
            <pc:sldMk cId="4287277033" sldId="257"/>
            <ac:spMk id="12" creationId="{4CE02D38-46D1-73A8-FDF3-C44BFF1D313D}"/>
          </ac:spMkLst>
        </pc:spChg>
        <pc:spChg chg="mod">
          <ac:chgData name="Brandon Shannon" userId="503deb19-e454-4737-b3ae-913b53f7be47" providerId="ADAL" clId="{4BBA5A14-5F8F-4CE7-9981-BAF8228B08BD}" dt="2026-03-09T14:50:38.020" v="8694" actId="1036"/>
          <ac:spMkLst>
            <pc:docMk/>
            <pc:sldMk cId="4287277033" sldId="257"/>
            <ac:spMk id="13" creationId="{A476AE7F-87F6-7FD3-B839-AF9C58B10AC7}"/>
          </ac:spMkLst>
        </pc:spChg>
        <pc:spChg chg="mod ord">
          <ac:chgData name="Brandon Shannon" userId="503deb19-e454-4737-b3ae-913b53f7be47" providerId="ADAL" clId="{4BBA5A14-5F8F-4CE7-9981-BAF8228B08BD}" dt="2026-03-05T19:30:35.626" v="816" actId="1036"/>
          <ac:spMkLst>
            <pc:docMk/>
            <pc:sldMk cId="4287277033" sldId="257"/>
            <ac:spMk id="15" creationId="{96E65B77-71F8-5FF7-0263-64D2447C493E}"/>
          </ac:spMkLst>
        </pc:spChg>
        <pc:spChg chg="add mod">
          <ac:chgData name="Brandon Shannon" userId="503deb19-e454-4737-b3ae-913b53f7be47" providerId="ADAL" clId="{4BBA5A14-5F8F-4CE7-9981-BAF8228B08BD}" dt="2026-03-09T14:54:02.161" v="8985" actId="1036"/>
          <ac:spMkLst>
            <pc:docMk/>
            <pc:sldMk cId="4287277033" sldId="257"/>
            <ac:spMk id="22" creationId="{9D2A8BF6-029E-73FD-8A73-284B6B8E9EC3}"/>
          </ac:spMkLst>
        </pc:spChg>
        <pc:spChg chg="add mod">
          <ac:chgData name="Brandon Shannon" userId="503deb19-e454-4737-b3ae-913b53f7be47" providerId="ADAL" clId="{4BBA5A14-5F8F-4CE7-9981-BAF8228B08BD}" dt="2026-03-09T14:54:02.161" v="8985" actId="1036"/>
          <ac:spMkLst>
            <pc:docMk/>
            <pc:sldMk cId="4287277033" sldId="257"/>
            <ac:spMk id="24" creationId="{95FFE286-40F9-2701-960D-4CD01A6C065E}"/>
          </ac:spMkLst>
        </pc:spChg>
        <pc:spChg chg="add mod">
          <ac:chgData name="Brandon Shannon" userId="503deb19-e454-4737-b3ae-913b53f7be47" providerId="ADAL" clId="{4BBA5A14-5F8F-4CE7-9981-BAF8228B08BD}" dt="2026-03-09T14:54:02.161" v="8985" actId="1036"/>
          <ac:spMkLst>
            <pc:docMk/>
            <pc:sldMk cId="4287277033" sldId="257"/>
            <ac:spMk id="25" creationId="{857182FB-AF12-544B-8E20-11D1D343CEEE}"/>
          </ac:spMkLst>
        </pc:spChg>
        <pc:spChg chg="mod">
          <ac:chgData name="Brandon Shannon" userId="503deb19-e454-4737-b3ae-913b53f7be47" providerId="ADAL" clId="{4BBA5A14-5F8F-4CE7-9981-BAF8228B08BD}" dt="2026-03-06T20:20:03.297" v="8546" actId="20577"/>
          <ac:spMkLst>
            <pc:docMk/>
            <pc:sldMk cId="4287277033" sldId="257"/>
            <ac:spMk id="26" creationId="{84A47794-742B-3ACE-1D85-2BB14E67FBC3}"/>
          </ac:spMkLst>
        </pc:spChg>
        <pc:spChg chg="add mod">
          <ac:chgData name="Brandon Shannon" userId="503deb19-e454-4737-b3ae-913b53f7be47" providerId="ADAL" clId="{4BBA5A14-5F8F-4CE7-9981-BAF8228B08BD}" dt="2026-03-09T14:54:02.161" v="8985" actId="1036"/>
          <ac:spMkLst>
            <pc:docMk/>
            <pc:sldMk cId="4287277033" sldId="257"/>
            <ac:spMk id="27" creationId="{F75FC06B-318D-AC20-4B98-2C44A19DE455}"/>
          </ac:spMkLst>
        </pc:spChg>
        <pc:spChg chg="mod">
          <ac:chgData name="Brandon Shannon" userId="503deb19-e454-4737-b3ae-913b53f7be47" providerId="ADAL" clId="{4BBA5A14-5F8F-4CE7-9981-BAF8228B08BD}" dt="2026-03-06T19:38:19.508" v="8438" actId="14100"/>
          <ac:spMkLst>
            <pc:docMk/>
            <pc:sldMk cId="4287277033" sldId="257"/>
            <ac:spMk id="51" creationId="{EC6C57D2-CEB5-0A86-75BE-ED7155B9DC35}"/>
          </ac:spMkLst>
        </pc:spChg>
        <pc:spChg chg="mod">
          <ac:chgData name="Brandon Shannon" userId="503deb19-e454-4737-b3ae-913b53f7be47" providerId="ADAL" clId="{4BBA5A14-5F8F-4CE7-9981-BAF8228B08BD}" dt="2026-03-09T14:52:57.760" v="8960" actId="1035"/>
          <ac:spMkLst>
            <pc:docMk/>
            <pc:sldMk cId="4287277033" sldId="257"/>
            <ac:spMk id="108" creationId="{FED567D7-443A-CFA2-F91E-281E27D9CB9B}"/>
          </ac:spMkLst>
        </pc:spChg>
        <pc:spChg chg="mod">
          <ac:chgData name="Brandon Shannon" userId="503deb19-e454-4737-b3ae-913b53f7be47" providerId="ADAL" clId="{4BBA5A14-5F8F-4CE7-9981-BAF8228B08BD}" dt="2026-03-05T20:19:51.334" v="8162" actId="1035"/>
          <ac:spMkLst>
            <pc:docMk/>
            <pc:sldMk cId="4287277033" sldId="257"/>
            <ac:spMk id="110" creationId="{76654B7F-BB94-6557-2098-D168DB920715}"/>
          </ac:spMkLst>
        </pc:spChg>
        <pc:spChg chg="mod">
          <ac:chgData name="Brandon Shannon" userId="503deb19-e454-4737-b3ae-913b53f7be47" providerId="ADAL" clId="{4BBA5A14-5F8F-4CE7-9981-BAF8228B08BD}" dt="2026-03-09T14:53:47.173" v="8981" actId="1035"/>
          <ac:spMkLst>
            <pc:docMk/>
            <pc:sldMk cId="4287277033" sldId="257"/>
            <ac:spMk id="139" creationId="{1339C2AB-E010-5492-21D3-B0D326B6A89C}"/>
          </ac:spMkLst>
        </pc:spChg>
        <pc:spChg chg="mod">
          <ac:chgData name="Brandon Shannon" userId="503deb19-e454-4737-b3ae-913b53f7be47" providerId="ADAL" clId="{4BBA5A14-5F8F-4CE7-9981-BAF8228B08BD}" dt="2026-03-09T14:53:27.246" v="8976" actId="1035"/>
          <ac:spMkLst>
            <pc:docMk/>
            <pc:sldMk cId="4287277033" sldId="257"/>
            <ac:spMk id="140" creationId="{17E493E3-36B3-0A2C-DCA1-807F2F8A4D86}"/>
          </ac:spMkLst>
        </pc:spChg>
        <pc:spChg chg="mod">
          <ac:chgData name="Brandon Shannon" userId="503deb19-e454-4737-b3ae-913b53f7be47" providerId="ADAL" clId="{4BBA5A14-5F8F-4CE7-9981-BAF8228B08BD}" dt="2026-03-09T14:53:44.450" v="8980" actId="1036"/>
          <ac:spMkLst>
            <pc:docMk/>
            <pc:sldMk cId="4287277033" sldId="257"/>
            <ac:spMk id="142" creationId="{904488BF-7D50-CCDE-AE51-8EF863A8B99D}"/>
          </ac:spMkLst>
        </pc:spChg>
        <pc:spChg chg="mod">
          <ac:chgData name="Brandon Shannon" userId="503deb19-e454-4737-b3ae-913b53f7be47" providerId="ADAL" clId="{4BBA5A14-5F8F-4CE7-9981-BAF8228B08BD}" dt="2026-03-09T14:53:09.401" v="8969" actId="1035"/>
          <ac:spMkLst>
            <pc:docMk/>
            <pc:sldMk cId="4287277033" sldId="257"/>
            <ac:spMk id="155" creationId="{5011C0EE-C002-5B80-09D0-B2FE8D9CBDFF}"/>
          </ac:spMkLst>
        </pc:spChg>
        <pc:spChg chg="mod">
          <ac:chgData name="Brandon Shannon" userId="503deb19-e454-4737-b3ae-913b53f7be47" providerId="ADAL" clId="{4BBA5A14-5F8F-4CE7-9981-BAF8228B08BD}" dt="2026-03-09T14:50:42.984" v="8712" actId="1036"/>
          <ac:spMkLst>
            <pc:docMk/>
            <pc:sldMk cId="4287277033" sldId="257"/>
            <ac:spMk id="156" creationId="{CBEB2CA9-BF8D-E210-BBC8-AC63B1330359}"/>
          </ac:spMkLst>
        </pc:spChg>
        <pc:spChg chg="mod">
          <ac:chgData name="Brandon Shannon" userId="503deb19-e454-4737-b3ae-913b53f7be47" providerId="ADAL" clId="{4BBA5A14-5F8F-4CE7-9981-BAF8228B08BD}" dt="2026-03-09T14:53:03.203" v="8966" actId="1035"/>
          <ac:spMkLst>
            <pc:docMk/>
            <pc:sldMk cId="4287277033" sldId="257"/>
            <ac:spMk id="159" creationId="{A4E35937-EE6D-4A66-DDAA-9DEA5CC8B597}"/>
          </ac:spMkLst>
        </pc:spChg>
        <pc:spChg chg="mod">
          <ac:chgData name="Brandon Shannon" userId="503deb19-e454-4737-b3ae-913b53f7be47" providerId="ADAL" clId="{4BBA5A14-5F8F-4CE7-9981-BAF8228B08BD}" dt="2026-03-09T14:50:59.389" v="8737" actId="1035"/>
          <ac:spMkLst>
            <pc:docMk/>
            <pc:sldMk cId="4287277033" sldId="257"/>
            <ac:spMk id="201" creationId="{1B7C1863-F624-DED2-6134-EE8ED392F5CD}"/>
          </ac:spMkLst>
        </pc:spChg>
        <pc:picChg chg="add mod modCrop">
          <ac:chgData name="Brandon Shannon" userId="503deb19-e454-4737-b3ae-913b53f7be47" providerId="ADAL" clId="{4BBA5A14-5F8F-4CE7-9981-BAF8228B08BD}" dt="2026-03-09T14:54:02.161" v="8985" actId="1036"/>
          <ac:picMkLst>
            <pc:docMk/>
            <pc:sldMk cId="4287277033" sldId="257"/>
            <ac:picMk id="2" creationId="{8E072BB3-6A4C-6026-8747-9EA87D2D5884}"/>
          </ac:picMkLst>
        </pc:picChg>
        <pc:picChg chg="add mod">
          <ac:chgData name="Brandon Shannon" userId="503deb19-e454-4737-b3ae-913b53f7be47" providerId="ADAL" clId="{4BBA5A14-5F8F-4CE7-9981-BAF8228B08BD}" dt="2026-03-09T14:54:02.161" v="8985" actId="1036"/>
          <ac:picMkLst>
            <pc:docMk/>
            <pc:sldMk cId="4287277033" sldId="257"/>
            <ac:picMk id="4" creationId="{2E48CABA-4527-E87D-4081-CD17C53EFEAC}"/>
          </ac:picMkLst>
        </pc:picChg>
        <pc:picChg chg="add mod modCrop">
          <ac:chgData name="Brandon Shannon" userId="503deb19-e454-4737-b3ae-913b53f7be47" providerId="ADAL" clId="{4BBA5A14-5F8F-4CE7-9981-BAF8228B08BD}" dt="2026-03-09T14:54:02.161" v="8985" actId="1036"/>
          <ac:picMkLst>
            <pc:docMk/>
            <pc:sldMk cId="4287277033" sldId="257"/>
            <ac:picMk id="8" creationId="{C1714CA4-8112-B914-43E4-629D817588A3}"/>
          </ac:picMkLst>
        </pc:picChg>
        <pc:picChg chg="add mod">
          <ac:chgData name="Brandon Shannon" userId="503deb19-e454-4737-b3ae-913b53f7be47" providerId="ADAL" clId="{4BBA5A14-5F8F-4CE7-9981-BAF8228B08BD}" dt="2026-03-09T14:54:02.161" v="8985" actId="1036"/>
          <ac:picMkLst>
            <pc:docMk/>
            <pc:sldMk cId="4287277033" sldId="257"/>
            <ac:picMk id="10" creationId="{C0B7B3D4-A264-06AE-15BE-09ED5D31F6DE}"/>
          </ac:picMkLst>
        </pc:picChg>
        <pc:picChg chg="add mod">
          <ac:chgData name="Brandon Shannon" userId="503deb19-e454-4737-b3ae-913b53f7be47" providerId="ADAL" clId="{4BBA5A14-5F8F-4CE7-9981-BAF8228B08BD}" dt="2026-03-05T18:03:32.226" v="142" actId="1076"/>
          <ac:picMkLst>
            <pc:docMk/>
            <pc:sldMk cId="4287277033" sldId="257"/>
            <ac:picMk id="14" creationId="{B504EFE5-9047-3EC2-37CD-5FF39A47D7B0}"/>
          </ac:picMkLst>
        </pc:picChg>
        <pc:picChg chg="add mod">
          <ac:chgData name="Brandon Shannon" userId="503deb19-e454-4737-b3ae-913b53f7be47" providerId="ADAL" clId="{4BBA5A14-5F8F-4CE7-9981-BAF8228B08BD}" dt="2026-03-05T18:03:36.502" v="143" actId="1076"/>
          <ac:picMkLst>
            <pc:docMk/>
            <pc:sldMk cId="4287277033" sldId="257"/>
            <ac:picMk id="19" creationId="{C67757F1-58AB-4036-C208-269C78836EBF}"/>
          </ac:picMkLst>
        </pc:picChg>
        <pc:picChg chg="add mod">
          <ac:chgData name="Brandon Shannon" userId="503deb19-e454-4737-b3ae-913b53f7be47" providerId="ADAL" clId="{4BBA5A14-5F8F-4CE7-9981-BAF8228B08BD}" dt="2026-03-05T18:03:19.577" v="141" actId="1076"/>
          <ac:picMkLst>
            <pc:docMk/>
            <pc:sldMk cId="4287277033" sldId="257"/>
            <ac:picMk id="20" creationId="{72AC61C8-AE87-D1F8-5667-A35FEF479B1B}"/>
          </ac:picMkLst>
        </pc:picChg>
        <pc:picChg chg="add mod">
          <ac:chgData name="Brandon Shannon" userId="503deb19-e454-4737-b3ae-913b53f7be47" providerId="ADAL" clId="{4BBA5A14-5F8F-4CE7-9981-BAF8228B08BD}" dt="2026-03-09T14:54:02.161" v="8985" actId="1036"/>
          <ac:picMkLst>
            <pc:docMk/>
            <pc:sldMk cId="4287277033" sldId="257"/>
            <ac:picMk id="21" creationId="{2932C2A3-754D-9B7F-C7CC-A89A1B808F6A}"/>
          </ac:picMkLst>
        </pc:picChg>
        <pc:picChg chg="add mod ord">
          <ac:chgData name="Brandon Shannon" userId="503deb19-e454-4737-b3ae-913b53f7be47" providerId="ADAL" clId="{4BBA5A14-5F8F-4CE7-9981-BAF8228B08BD}" dt="2026-03-09T14:53:40.601" v="8979" actId="1035"/>
          <ac:picMkLst>
            <pc:docMk/>
            <pc:sldMk cId="4287277033" sldId="257"/>
            <ac:picMk id="28" creationId="{A3868E8D-6B84-A9FB-8709-B354F3D1E4A0}"/>
          </ac:picMkLst>
        </pc:picChg>
        <pc:picChg chg="add mod">
          <ac:chgData name="Brandon Shannon" userId="503deb19-e454-4737-b3ae-913b53f7be47" providerId="ADAL" clId="{4BBA5A14-5F8F-4CE7-9981-BAF8228B08BD}" dt="2026-03-05T20:13:01.388" v="7239" actId="962"/>
          <ac:picMkLst>
            <pc:docMk/>
            <pc:sldMk cId="4287277033" sldId="257"/>
            <ac:picMk id="61" creationId="{620B1938-B605-8A01-F0E2-6C9D0087BBBD}"/>
          </ac:picMkLst>
        </pc:picChg>
        <pc:picChg chg="add mod">
          <ac:chgData name="Brandon Shannon" userId="503deb19-e454-4737-b3ae-913b53f7be47" providerId="ADAL" clId="{4BBA5A14-5F8F-4CE7-9981-BAF8228B08BD}" dt="2026-03-05T20:13:13.963" v="7341" actId="962"/>
          <ac:picMkLst>
            <pc:docMk/>
            <pc:sldMk cId="4287277033" sldId="257"/>
            <ac:picMk id="62" creationId="{0945C0FD-29DB-2A91-E9B3-2807FE651A88}"/>
          </ac:picMkLst>
        </pc:picChg>
        <pc:picChg chg="add mod">
          <ac:chgData name="Brandon Shannon" userId="503deb19-e454-4737-b3ae-913b53f7be47" providerId="ADAL" clId="{4BBA5A14-5F8F-4CE7-9981-BAF8228B08BD}" dt="2026-03-05T20:13:26.528" v="7447" actId="962"/>
          <ac:picMkLst>
            <pc:docMk/>
            <pc:sldMk cId="4287277033" sldId="257"/>
            <ac:picMk id="63" creationId="{7C8DCB67-9545-125E-2003-1C5C74841F3E}"/>
          </ac:picMkLst>
        </pc:picChg>
        <pc:picChg chg="add mod">
          <ac:chgData name="Brandon Shannon" userId="503deb19-e454-4737-b3ae-913b53f7be47" providerId="ADAL" clId="{4BBA5A14-5F8F-4CE7-9981-BAF8228B08BD}" dt="2026-03-05T20:13:55.496" v="7663" actId="962"/>
          <ac:picMkLst>
            <pc:docMk/>
            <pc:sldMk cId="4287277033" sldId="257"/>
            <ac:picMk id="64" creationId="{9A5701DA-53BD-086C-76C2-435A84E4E324}"/>
          </ac:picMkLst>
        </pc:picChg>
        <pc:picChg chg="add mod">
          <ac:chgData name="Brandon Shannon" userId="503deb19-e454-4737-b3ae-913b53f7be47" providerId="ADAL" clId="{4BBA5A14-5F8F-4CE7-9981-BAF8228B08BD}" dt="2026-03-05T20:13:36.243" v="7503" actId="962"/>
          <ac:picMkLst>
            <pc:docMk/>
            <pc:sldMk cId="4287277033" sldId="257"/>
            <ac:picMk id="65" creationId="{D6759EED-FBAE-C844-BB1F-A005C311B1EF}"/>
          </ac:picMkLst>
        </pc:picChg>
        <pc:picChg chg="add mod modCrop">
          <ac:chgData name="Brandon Shannon" userId="503deb19-e454-4737-b3ae-913b53f7be47" providerId="ADAL" clId="{4BBA5A14-5F8F-4CE7-9981-BAF8228B08BD}" dt="2026-03-09T14:56:39.740" v="10043" actId="962"/>
          <ac:picMkLst>
            <pc:docMk/>
            <pc:sldMk cId="4287277033" sldId="257"/>
            <ac:picMk id="67" creationId="{E865E2DE-5DEF-6A87-DBD9-EF395EC97D0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51793-4C05-4959-9B97-F63E0A2A5636}" type="datetimeFigureOut">
              <a:rPr lang="en-US" smtClean="0"/>
              <a:t>3/5/2026</a:t>
            </a:fld>
            <a:endParaRPr lang="en-US"/>
          </a:p>
        </p:txBody>
      </p:sp>
      <p:sp>
        <p:nvSpPr>
          <p:cNvPr id="4" name="Slide Image Placeholder 3"/>
          <p:cNvSpPr>
            <a:spLocks noGrp="1" noRot="1" noChangeAspect="1"/>
          </p:cNvSpPr>
          <p:nvPr>
            <p:ph type="sldImg" idx="2"/>
          </p:nvPr>
        </p:nvSpPr>
        <p:spPr>
          <a:xfrm>
            <a:off x="3140075" y="1143000"/>
            <a:ext cx="5778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80A27-E897-4641-BE1B-7F9938798875}" type="slidenum">
              <a:rPr lang="en-US" smtClean="0"/>
              <a:t>‹#›</a:t>
            </a:fld>
            <a:endParaRPr lang="en-US"/>
          </a:p>
        </p:txBody>
      </p:sp>
    </p:spTree>
    <p:extLst>
      <p:ext uri="{BB962C8B-B14F-4D97-AF65-F5344CB8AC3E}">
        <p14:creationId xmlns:p14="http://schemas.microsoft.com/office/powerpoint/2010/main" val="57865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0075" y="1143000"/>
            <a:ext cx="577850" cy="3086100"/>
          </a:xfrm>
        </p:spPr>
        <p:txBody>
          <a:bodyPr/>
          <a:lstStyle/>
          <a:p>
            <a:endParaRPr lang="en-US"/>
          </a:p>
        </p:txBody>
      </p:sp>
      <p:sp>
        <p:nvSpPr>
          <p:cNvPr id="3" name="Notes Placeholder 2"/>
          <p:cNvSpPr>
            <a:spLocks noGrp="1"/>
          </p:cNvSpPr>
          <p:nvPr>
            <p:ph type="body" idx="1"/>
          </p:nvPr>
        </p:nvSpPr>
        <p:spPr/>
        <p:txBody>
          <a:bodyPr/>
          <a:lstStyle/>
          <a:p>
            <a:r>
              <a:rPr lang="en-US"/>
              <a:t>Data available but not included: brood, honey, or pollen.</a:t>
            </a:r>
          </a:p>
          <a:p>
            <a:r>
              <a:rPr lang="en-US"/>
              <a:t>References as QR code?</a:t>
            </a:r>
          </a:p>
          <a:p>
            <a:r>
              <a:rPr lang="en-US"/>
              <a:t>Acknowledgements section for bee lab members and local beekeeper volunteers?</a:t>
            </a:r>
          </a:p>
        </p:txBody>
      </p:sp>
      <p:sp>
        <p:nvSpPr>
          <p:cNvPr id="4" name="Slide Number Placeholder 3"/>
          <p:cNvSpPr>
            <a:spLocks noGrp="1"/>
          </p:cNvSpPr>
          <p:nvPr>
            <p:ph type="sldNum" sz="quarter" idx="5"/>
          </p:nvPr>
        </p:nvSpPr>
        <p:spPr/>
        <p:txBody>
          <a:bodyPr/>
          <a:lstStyle/>
          <a:p>
            <a:fld id="{CBE80A27-E897-4641-BE1B-7F9938798875}" type="slidenum">
              <a:rPr lang="en-US" smtClean="0"/>
              <a:t>1</a:t>
            </a:fld>
            <a:endParaRPr lang="en-US"/>
          </a:p>
        </p:txBody>
      </p:sp>
    </p:spTree>
    <p:extLst>
      <p:ext uri="{BB962C8B-B14F-4D97-AF65-F5344CB8AC3E}">
        <p14:creationId xmlns:p14="http://schemas.microsoft.com/office/powerpoint/2010/main" val="256271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8380311"/>
            <a:ext cx="8161020" cy="17827413"/>
          </a:xfrm>
        </p:spPr>
        <p:txBody>
          <a:bodyPr anchor="b"/>
          <a:lstStyle>
            <a:lvl1pPr algn="ctr">
              <a:defRPr sz="6300"/>
            </a:lvl1pPr>
          </a:lstStyle>
          <a:p>
            <a:r>
              <a:rPr lang="en-US"/>
              <a:t>Click to edit Master title style</a:t>
            </a:r>
          </a:p>
        </p:txBody>
      </p:sp>
      <p:sp>
        <p:nvSpPr>
          <p:cNvPr id="3" name="Subtitle 2"/>
          <p:cNvSpPr>
            <a:spLocks noGrp="1"/>
          </p:cNvSpPr>
          <p:nvPr>
            <p:ph type="subTitle" idx="1"/>
          </p:nvPr>
        </p:nvSpPr>
        <p:spPr>
          <a:xfrm>
            <a:off x="1200150" y="26895217"/>
            <a:ext cx="7200900" cy="12363023"/>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p>
        </p:txBody>
      </p:sp>
      <p:sp>
        <p:nvSpPr>
          <p:cNvPr id="4" name="Date Placeholder 3"/>
          <p:cNvSpPr>
            <a:spLocks noGrp="1"/>
          </p:cNvSpPr>
          <p:nvPr>
            <p:ph type="dt" sz="half" idx="10"/>
          </p:nvPr>
        </p:nvSpPr>
        <p:spPr/>
        <p:txBody>
          <a:bodyPr/>
          <a:lstStyle/>
          <a:p>
            <a:fld id="{9949355D-8839-CA47-B436-6451C26FBA95}"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F3C13-155F-7340-8E49-03BA68356F20}" type="slidenum">
              <a:rPr lang="en-US" smtClean="0"/>
              <a:t>‹#›</a:t>
            </a:fld>
            <a:endParaRPr lang="en-US"/>
          </a:p>
        </p:txBody>
      </p:sp>
    </p:spTree>
    <p:extLst>
      <p:ext uri="{BB962C8B-B14F-4D97-AF65-F5344CB8AC3E}">
        <p14:creationId xmlns:p14="http://schemas.microsoft.com/office/powerpoint/2010/main" val="312876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9355D-8839-CA47-B436-6451C26FBA95}"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F3C13-155F-7340-8E49-03BA68356F20}" type="slidenum">
              <a:rPr lang="en-US" smtClean="0"/>
              <a:t>‹#›</a:t>
            </a:fld>
            <a:endParaRPr lang="en-US"/>
          </a:p>
        </p:txBody>
      </p:sp>
    </p:spTree>
    <p:extLst>
      <p:ext uri="{BB962C8B-B14F-4D97-AF65-F5344CB8AC3E}">
        <p14:creationId xmlns:p14="http://schemas.microsoft.com/office/powerpoint/2010/main" val="126398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2726267"/>
            <a:ext cx="2070259" cy="433950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083" y="2726267"/>
            <a:ext cx="6090761" cy="433950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9355D-8839-CA47-B436-6451C26FBA95}"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F3C13-155F-7340-8E49-03BA68356F20}" type="slidenum">
              <a:rPr lang="en-US" smtClean="0"/>
              <a:t>‹#›</a:t>
            </a:fld>
            <a:endParaRPr lang="en-US"/>
          </a:p>
        </p:txBody>
      </p:sp>
    </p:spTree>
    <p:extLst>
      <p:ext uri="{BB962C8B-B14F-4D97-AF65-F5344CB8AC3E}">
        <p14:creationId xmlns:p14="http://schemas.microsoft.com/office/powerpoint/2010/main" val="262518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9355D-8839-CA47-B436-6451C26FBA95}"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F3C13-155F-7340-8E49-03BA68356F20}" type="slidenum">
              <a:rPr lang="en-US" smtClean="0"/>
              <a:t>‹#›</a:t>
            </a:fld>
            <a:endParaRPr lang="en-US"/>
          </a:p>
        </p:txBody>
      </p:sp>
    </p:spTree>
    <p:extLst>
      <p:ext uri="{BB962C8B-B14F-4D97-AF65-F5344CB8AC3E}">
        <p14:creationId xmlns:p14="http://schemas.microsoft.com/office/powerpoint/2010/main" val="205867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12766055"/>
            <a:ext cx="8281035" cy="21300436"/>
          </a:xfrm>
        </p:spPr>
        <p:txBody>
          <a:bodyPr anchor="b"/>
          <a:lstStyle>
            <a:lvl1pPr>
              <a:defRPr sz="6300"/>
            </a:lvl1pPr>
          </a:lstStyle>
          <a:p>
            <a:r>
              <a:rPr lang="en-US"/>
              <a:t>Click to edit Master title style</a:t>
            </a:r>
          </a:p>
        </p:txBody>
      </p:sp>
      <p:sp>
        <p:nvSpPr>
          <p:cNvPr id="3" name="Text Placeholder 2"/>
          <p:cNvSpPr>
            <a:spLocks noGrp="1"/>
          </p:cNvSpPr>
          <p:nvPr>
            <p:ph type="body" idx="1"/>
          </p:nvPr>
        </p:nvSpPr>
        <p:spPr>
          <a:xfrm>
            <a:off x="655082" y="34268002"/>
            <a:ext cx="8281035" cy="11201396"/>
          </a:xfrm>
        </p:spPr>
        <p:txBody>
          <a:bodyPr/>
          <a:lstStyle>
            <a:lvl1pPr marL="0" indent="0">
              <a:buNone/>
              <a:defRPr sz="2520">
                <a:solidFill>
                  <a:schemeClr val="tx1">
                    <a:tint val="82000"/>
                  </a:schemeClr>
                </a:solidFill>
              </a:defRPr>
            </a:lvl1pPr>
            <a:lvl2pPr marL="480060" indent="0">
              <a:buNone/>
              <a:defRPr sz="2100">
                <a:solidFill>
                  <a:schemeClr val="tx1">
                    <a:tint val="82000"/>
                  </a:schemeClr>
                </a:solidFill>
              </a:defRPr>
            </a:lvl2pPr>
            <a:lvl3pPr marL="960120" indent="0">
              <a:buNone/>
              <a:defRPr sz="1890">
                <a:solidFill>
                  <a:schemeClr val="tx1">
                    <a:tint val="82000"/>
                  </a:schemeClr>
                </a:solidFill>
              </a:defRPr>
            </a:lvl3pPr>
            <a:lvl4pPr marL="1440180" indent="0">
              <a:buNone/>
              <a:defRPr sz="1680">
                <a:solidFill>
                  <a:schemeClr val="tx1">
                    <a:tint val="82000"/>
                  </a:schemeClr>
                </a:solidFill>
              </a:defRPr>
            </a:lvl4pPr>
            <a:lvl5pPr marL="1920240" indent="0">
              <a:buNone/>
              <a:defRPr sz="1680">
                <a:solidFill>
                  <a:schemeClr val="tx1">
                    <a:tint val="82000"/>
                  </a:schemeClr>
                </a:solidFill>
              </a:defRPr>
            </a:lvl5pPr>
            <a:lvl6pPr marL="2400300" indent="0">
              <a:buNone/>
              <a:defRPr sz="1680">
                <a:solidFill>
                  <a:schemeClr val="tx1">
                    <a:tint val="82000"/>
                  </a:schemeClr>
                </a:solidFill>
              </a:defRPr>
            </a:lvl6pPr>
            <a:lvl7pPr marL="2880360" indent="0">
              <a:buNone/>
              <a:defRPr sz="1680">
                <a:solidFill>
                  <a:schemeClr val="tx1">
                    <a:tint val="82000"/>
                  </a:schemeClr>
                </a:solidFill>
              </a:defRPr>
            </a:lvl7pPr>
            <a:lvl8pPr marL="3360420" indent="0">
              <a:buNone/>
              <a:defRPr sz="1680">
                <a:solidFill>
                  <a:schemeClr val="tx1">
                    <a:tint val="82000"/>
                  </a:schemeClr>
                </a:solidFill>
              </a:defRPr>
            </a:lvl8pPr>
            <a:lvl9pPr marL="3840480" indent="0">
              <a:buNone/>
              <a:defRPr sz="1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49355D-8839-CA47-B436-6451C26FBA95}"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F3C13-155F-7340-8E49-03BA68356F20}" type="slidenum">
              <a:rPr lang="en-US" smtClean="0"/>
              <a:t>‹#›</a:t>
            </a:fld>
            <a:endParaRPr lang="en-US"/>
          </a:p>
        </p:txBody>
      </p:sp>
    </p:spTree>
    <p:extLst>
      <p:ext uri="{BB962C8B-B14F-4D97-AF65-F5344CB8AC3E}">
        <p14:creationId xmlns:p14="http://schemas.microsoft.com/office/powerpoint/2010/main" val="361774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083" y="13631334"/>
            <a:ext cx="4080510" cy="32489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0608" y="13631334"/>
            <a:ext cx="4080510" cy="32489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49355D-8839-CA47-B436-6451C26FBA95}"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F3C13-155F-7340-8E49-03BA68356F20}" type="slidenum">
              <a:rPr lang="en-US" smtClean="0"/>
              <a:t>‹#›</a:t>
            </a:fld>
            <a:endParaRPr lang="en-US"/>
          </a:p>
        </p:txBody>
      </p:sp>
    </p:spTree>
    <p:extLst>
      <p:ext uri="{BB962C8B-B14F-4D97-AF65-F5344CB8AC3E}">
        <p14:creationId xmlns:p14="http://schemas.microsoft.com/office/powerpoint/2010/main" val="58855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2726278"/>
            <a:ext cx="8281035" cy="9897537"/>
          </a:xfrm>
        </p:spPr>
        <p:txBody>
          <a:bodyPr/>
          <a:lstStyle/>
          <a:p>
            <a:r>
              <a:rPr lang="en-US"/>
              <a:t>Click to edit Master title style</a:t>
            </a:r>
          </a:p>
        </p:txBody>
      </p:sp>
      <p:sp>
        <p:nvSpPr>
          <p:cNvPr id="3" name="Text Placeholder 2"/>
          <p:cNvSpPr>
            <a:spLocks noGrp="1"/>
          </p:cNvSpPr>
          <p:nvPr>
            <p:ph type="body" idx="1"/>
          </p:nvPr>
        </p:nvSpPr>
        <p:spPr>
          <a:xfrm>
            <a:off x="661334" y="12552684"/>
            <a:ext cx="4061757" cy="6151876"/>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p:cNvSpPr>
            <a:spLocks noGrp="1"/>
          </p:cNvSpPr>
          <p:nvPr>
            <p:ph sz="half" idx="2"/>
          </p:nvPr>
        </p:nvSpPr>
        <p:spPr>
          <a:xfrm>
            <a:off x="661334" y="18704560"/>
            <a:ext cx="4061757" cy="27511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60608" y="12552684"/>
            <a:ext cx="4081761" cy="6151876"/>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4860608" y="18704560"/>
            <a:ext cx="4081761" cy="27511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49355D-8839-CA47-B436-6451C26FBA95}" type="datetimeFigureOut">
              <a:rPr lang="en-US" smtClean="0"/>
              <a:t>3/5/2026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F3C13-155F-7340-8E49-03BA68356F20}" type="slidenum">
              <a:rPr lang="en-US" smtClean="0"/>
              <a:t>‹#›</a:t>
            </a:fld>
            <a:endParaRPr lang="en-US"/>
          </a:p>
        </p:txBody>
      </p:sp>
    </p:spTree>
    <p:extLst>
      <p:ext uri="{BB962C8B-B14F-4D97-AF65-F5344CB8AC3E}">
        <p14:creationId xmlns:p14="http://schemas.microsoft.com/office/powerpoint/2010/main" val="36464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49355D-8839-CA47-B436-6451C26FBA95}" type="datetimeFigureOut">
              <a:rPr lang="en-US" smtClean="0"/>
              <a:t>3/5/2026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F3C13-155F-7340-8E49-03BA68356F20}" type="slidenum">
              <a:rPr lang="en-US" smtClean="0"/>
              <a:t>‹#›</a:t>
            </a:fld>
            <a:endParaRPr lang="en-US"/>
          </a:p>
        </p:txBody>
      </p:sp>
    </p:spTree>
    <p:extLst>
      <p:ext uri="{BB962C8B-B14F-4D97-AF65-F5344CB8AC3E}">
        <p14:creationId xmlns:p14="http://schemas.microsoft.com/office/powerpoint/2010/main" val="172513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9355D-8839-CA47-B436-6451C26FBA95}" type="datetimeFigureOut">
              <a:rPr lang="en-US" smtClean="0"/>
              <a:t>3/5/2026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F3C13-155F-7340-8E49-03BA68356F20}" type="slidenum">
              <a:rPr lang="en-US" smtClean="0"/>
              <a:t>‹#›</a:t>
            </a:fld>
            <a:endParaRPr lang="en-US"/>
          </a:p>
        </p:txBody>
      </p:sp>
    </p:spTree>
    <p:extLst>
      <p:ext uri="{BB962C8B-B14F-4D97-AF65-F5344CB8AC3E}">
        <p14:creationId xmlns:p14="http://schemas.microsoft.com/office/powerpoint/2010/main" val="133283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3413760"/>
            <a:ext cx="3096637" cy="11948160"/>
          </a:xfrm>
        </p:spPr>
        <p:txBody>
          <a:bodyPr anchor="b"/>
          <a:lstStyle>
            <a:lvl1pPr>
              <a:defRPr sz="3360"/>
            </a:lvl1pPr>
          </a:lstStyle>
          <a:p>
            <a:r>
              <a:rPr lang="en-US"/>
              <a:t>Click to edit Master title style</a:t>
            </a:r>
          </a:p>
        </p:txBody>
      </p:sp>
      <p:sp>
        <p:nvSpPr>
          <p:cNvPr id="3" name="Content Placeholder 2"/>
          <p:cNvSpPr>
            <a:spLocks noGrp="1"/>
          </p:cNvSpPr>
          <p:nvPr>
            <p:ph idx="1"/>
          </p:nvPr>
        </p:nvSpPr>
        <p:spPr>
          <a:xfrm>
            <a:off x="4081760" y="7372785"/>
            <a:ext cx="4860608" cy="363897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1333" y="15361920"/>
            <a:ext cx="3096637" cy="28459857"/>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9949355D-8839-CA47-B436-6451C26FBA95}"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F3C13-155F-7340-8E49-03BA68356F20}" type="slidenum">
              <a:rPr lang="en-US" smtClean="0"/>
              <a:t>‹#›</a:t>
            </a:fld>
            <a:endParaRPr lang="en-US"/>
          </a:p>
        </p:txBody>
      </p:sp>
    </p:spTree>
    <p:extLst>
      <p:ext uri="{BB962C8B-B14F-4D97-AF65-F5344CB8AC3E}">
        <p14:creationId xmlns:p14="http://schemas.microsoft.com/office/powerpoint/2010/main" val="81857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3413760"/>
            <a:ext cx="3096637" cy="11948160"/>
          </a:xfrm>
        </p:spPr>
        <p:txBody>
          <a:bodyPr anchor="b"/>
          <a:lstStyle>
            <a:lvl1pPr>
              <a:defRPr sz="3360"/>
            </a:lvl1pPr>
          </a:lstStyle>
          <a:p>
            <a:r>
              <a:rPr lang="en-US"/>
              <a:t>Click to edit Master title style</a:t>
            </a:r>
          </a:p>
        </p:txBody>
      </p:sp>
      <p:sp>
        <p:nvSpPr>
          <p:cNvPr id="3" name="Picture Placeholder 2"/>
          <p:cNvSpPr>
            <a:spLocks noGrp="1" noChangeAspect="1"/>
          </p:cNvSpPr>
          <p:nvPr>
            <p:ph type="pic" idx="1"/>
          </p:nvPr>
        </p:nvSpPr>
        <p:spPr>
          <a:xfrm>
            <a:off x="4081760" y="7372785"/>
            <a:ext cx="4860608" cy="363897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p>
        </p:txBody>
      </p:sp>
      <p:sp>
        <p:nvSpPr>
          <p:cNvPr id="4" name="Text Placeholder 3"/>
          <p:cNvSpPr>
            <a:spLocks noGrp="1"/>
          </p:cNvSpPr>
          <p:nvPr>
            <p:ph type="body" sz="half" idx="2"/>
          </p:nvPr>
        </p:nvSpPr>
        <p:spPr>
          <a:xfrm>
            <a:off x="661333" y="15361920"/>
            <a:ext cx="3096637" cy="28459857"/>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9949355D-8839-CA47-B436-6451C26FBA95}"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F3C13-155F-7340-8E49-03BA68356F20}" type="slidenum">
              <a:rPr lang="en-US" smtClean="0"/>
              <a:t>‹#›</a:t>
            </a:fld>
            <a:endParaRPr lang="en-US"/>
          </a:p>
        </p:txBody>
      </p:sp>
    </p:spTree>
    <p:extLst>
      <p:ext uri="{BB962C8B-B14F-4D97-AF65-F5344CB8AC3E}">
        <p14:creationId xmlns:p14="http://schemas.microsoft.com/office/powerpoint/2010/main" val="223253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2726278"/>
            <a:ext cx="8281035" cy="98975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60083" y="13631334"/>
            <a:ext cx="8281035" cy="324899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0083" y="47460758"/>
            <a:ext cx="2160270" cy="2726267"/>
          </a:xfrm>
          <a:prstGeom prst="rect">
            <a:avLst/>
          </a:prstGeom>
        </p:spPr>
        <p:txBody>
          <a:bodyPr vert="horz" lIns="91440" tIns="45720" rIns="91440" bIns="45720" rtlCol="0" anchor="ctr"/>
          <a:lstStyle>
            <a:lvl1pPr algn="l">
              <a:defRPr sz="1260">
                <a:solidFill>
                  <a:schemeClr val="tx1">
                    <a:tint val="82000"/>
                  </a:schemeClr>
                </a:solidFill>
              </a:defRPr>
            </a:lvl1pPr>
          </a:lstStyle>
          <a:p>
            <a:fld id="{9949355D-8839-CA47-B436-6451C26FBA95}" type="datetimeFigureOut">
              <a:rPr lang="en-US" smtClean="0"/>
              <a:t>3/5/2026</a:t>
            </a:fld>
            <a:endParaRPr lang="en-US"/>
          </a:p>
        </p:txBody>
      </p:sp>
      <p:sp>
        <p:nvSpPr>
          <p:cNvPr id="5" name="Footer Placeholder 4"/>
          <p:cNvSpPr>
            <a:spLocks noGrp="1"/>
          </p:cNvSpPr>
          <p:nvPr>
            <p:ph type="ftr" sz="quarter" idx="3"/>
          </p:nvPr>
        </p:nvSpPr>
        <p:spPr>
          <a:xfrm>
            <a:off x="3180398" y="47460758"/>
            <a:ext cx="3240405" cy="2726267"/>
          </a:xfrm>
          <a:prstGeom prst="rect">
            <a:avLst/>
          </a:prstGeom>
        </p:spPr>
        <p:txBody>
          <a:bodyPr vert="horz" lIns="91440" tIns="45720" rIns="91440" bIns="45720" rtlCol="0" anchor="ctr"/>
          <a:lstStyle>
            <a:lvl1pPr algn="ctr">
              <a:defRPr sz="12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780848" y="47460758"/>
            <a:ext cx="2160270" cy="2726267"/>
          </a:xfrm>
          <a:prstGeom prst="rect">
            <a:avLst/>
          </a:prstGeom>
        </p:spPr>
        <p:txBody>
          <a:bodyPr vert="horz" lIns="91440" tIns="45720" rIns="91440" bIns="45720" rtlCol="0" anchor="ctr"/>
          <a:lstStyle>
            <a:lvl1pPr algn="r">
              <a:defRPr sz="1260">
                <a:solidFill>
                  <a:schemeClr val="tx1">
                    <a:tint val="82000"/>
                  </a:schemeClr>
                </a:solidFill>
              </a:defRPr>
            </a:lvl1pPr>
          </a:lstStyle>
          <a:p>
            <a:fld id="{965F3C13-155F-7340-8E49-03BA68356F20}" type="slidenum">
              <a:rPr lang="en-US" smtClean="0"/>
              <a:t>‹#›</a:t>
            </a:fld>
            <a:endParaRPr lang="en-US"/>
          </a:p>
        </p:txBody>
      </p:sp>
    </p:spTree>
    <p:extLst>
      <p:ext uri="{BB962C8B-B14F-4D97-AF65-F5344CB8AC3E}">
        <p14:creationId xmlns:p14="http://schemas.microsoft.com/office/powerpoint/2010/main" val="2426702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tif"/><Relationship Id="rId7" Type="http://schemas.openxmlformats.org/officeDocument/2006/relationships/image" Target="../media/image4.jpeg"/><Relationship Id="rId12" Type="http://schemas.openxmlformats.org/officeDocument/2006/relationships/image" Target="../media/image9.png"/><Relationship Id="rId17" Type="http://schemas.openxmlformats.org/officeDocument/2006/relationships/image" Target="../media/image14.sv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tif"/><Relationship Id="rId4" Type="http://schemas.openxmlformats.org/officeDocument/2006/relationships/hyperlink" Target="https://tigermailauburn-my.sharepoint.com/:b:/g/personal/bps0055_auburn_edu/IQDss5TgZTCMSYIAmETjd6gJAUc8AbkI1k5gEgAd2C5P8f0?e=Hd5L38" TargetMode="External"/><Relationship Id="rId9" Type="http://schemas.openxmlformats.org/officeDocument/2006/relationships/image" Target="../media/image6.jpe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98D5D-EE3E-F525-B67E-2F885E5B010C}"/>
            </a:ext>
          </a:extLst>
        </p:cNvPr>
        <p:cNvGrpSpPr/>
        <p:nvPr/>
      </p:nvGrpSpPr>
      <p:grpSpPr>
        <a:xfrm>
          <a:off x="0" y="0"/>
          <a:ext cx="0" cy="0"/>
          <a:chOff x="0" y="0"/>
          <a:chExt cx="0" cy="0"/>
        </a:xfrm>
      </p:grpSpPr>
      <p:pic>
        <p:nvPicPr>
          <p:cNvPr id="28" name="Picture 27" descr="A timeline of the 5 treatment groups used in this trial, where 12 colonies were used per treatment group. 1) Apivar lasts 56 days, followed by a 15-day cleanup treatment. 2) Apivar 2.0 lasts 70 days, followed by a 15-day cleanup treatment. 3) AmiFlex is applied for 7 days, followed by 4 applications of thymol (day 7, 21, 28, 35) that end on day 49, followed by a 15-day cleanup treatment. 4) AmiFlex is applied for 7 days, followed by VarroxSan between days 7 and 63, followed by a 15-day cleanup treatment.  5) VarroxSan is applied for 56 days, followed by AmiFlex between day 56 and day 63, followed by a 15-day cleanup treatment. ">
            <a:extLst>
              <a:ext uri="{FF2B5EF4-FFF2-40B4-BE49-F238E27FC236}">
                <a16:creationId xmlns:a16="http://schemas.microsoft.com/office/drawing/2014/main" id="{A3868E8D-6B84-A9FB-8709-B354F3D1E4A0}"/>
              </a:ext>
            </a:extLst>
          </p:cNvPr>
          <p:cNvPicPr>
            <a:picLocks noChangeAspect="1"/>
          </p:cNvPicPr>
          <p:nvPr/>
        </p:nvPicPr>
        <p:blipFill>
          <a:blip r:embed="rId3"/>
          <a:srcRect l="3480" t="1760" b="27005"/>
          <a:stretch>
            <a:fillRect/>
          </a:stretch>
        </p:blipFill>
        <p:spPr>
          <a:xfrm>
            <a:off x="0" y="16864584"/>
            <a:ext cx="9601200" cy="3994525"/>
          </a:xfrm>
          <a:prstGeom prst="rect">
            <a:avLst/>
          </a:prstGeom>
          <a:ln w="38100">
            <a:noFill/>
          </a:ln>
        </p:spPr>
      </p:pic>
      <p:sp>
        <p:nvSpPr>
          <p:cNvPr id="6" name="Rectangle 5">
            <a:extLst>
              <a:ext uri="{FF2B5EF4-FFF2-40B4-BE49-F238E27FC236}">
                <a16:creationId xmlns:a16="http://schemas.microsoft.com/office/drawing/2014/main" id="{25217FA5-AD09-6D66-21AC-02F3651BC10D}"/>
              </a:ext>
            </a:extLst>
          </p:cNvPr>
          <p:cNvSpPr/>
          <p:nvPr/>
        </p:nvSpPr>
        <p:spPr>
          <a:xfrm>
            <a:off x="0" y="-1"/>
            <a:ext cx="9601200" cy="7284281"/>
          </a:xfrm>
          <a:prstGeom prst="rect">
            <a:avLst/>
          </a:prstGeom>
          <a:solidFill>
            <a:srgbClr val="0B23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Poster title">
            <a:extLst>
              <a:ext uri="{FF2B5EF4-FFF2-40B4-BE49-F238E27FC236}">
                <a16:creationId xmlns:a16="http://schemas.microsoft.com/office/drawing/2014/main" id="{84A47794-742B-3ACE-1D85-2BB14E67FBC3}"/>
              </a:ext>
            </a:extLst>
          </p:cNvPr>
          <p:cNvSpPr txBox="1">
            <a:spLocks/>
          </p:cNvSpPr>
          <p:nvPr/>
        </p:nvSpPr>
        <p:spPr>
          <a:xfrm>
            <a:off x="26867" y="1827217"/>
            <a:ext cx="9544235" cy="2818387"/>
          </a:xfrm>
          <a:prstGeom prst="rect">
            <a:avLst/>
          </a:prstGeom>
        </p:spPr>
        <p:txBody>
          <a:bodyPr vert="horz" wrap="square" lIns="0" tIns="56058" rIns="0" bIns="0" rtlCol="0" anchor="b">
            <a:sp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marL="91440">
              <a:spcBef>
                <a:spcPts val="442"/>
              </a:spcBef>
            </a:pPr>
            <a:r>
              <a:rPr lang="en-US" sz="4800" b="1" dirty="0">
                <a:solidFill>
                  <a:schemeClr val="bg1"/>
                </a:solidFill>
                <a:latin typeface="Avenir Next LT Pro Demi" panose="020B0504020202020204" pitchFamily="34" charset="77"/>
              </a:rPr>
              <a:t>Comparison of new fall treatment programs for control of </a:t>
            </a:r>
          </a:p>
          <a:p>
            <a:pPr marL="91440">
              <a:spcBef>
                <a:spcPts val="442"/>
              </a:spcBef>
            </a:pPr>
            <a:r>
              <a:rPr lang="en-US" sz="4800" b="1" i="1" dirty="0">
                <a:solidFill>
                  <a:schemeClr val="bg1"/>
                </a:solidFill>
                <a:latin typeface="Avenir Next LT Pro Demi" panose="020B0504020202020204" pitchFamily="34" charset="77"/>
              </a:rPr>
              <a:t>Varroa destructor </a:t>
            </a:r>
            <a:r>
              <a:rPr lang="en-US" sz="4800" b="1" dirty="0">
                <a:solidFill>
                  <a:schemeClr val="bg1"/>
                </a:solidFill>
                <a:latin typeface="Avenir Next LT Pro Demi" panose="020B0504020202020204" pitchFamily="34" charset="77"/>
              </a:rPr>
              <a:t>in managed honey bee colonies</a:t>
            </a:r>
          </a:p>
        </p:txBody>
      </p:sp>
      <p:sp>
        <p:nvSpPr>
          <p:cNvPr id="5" name="Section 2 head">
            <a:extLst>
              <a:ext uri="{FF2B5EF4-FFF2-40B4-BE49-F238E27FC236}">
                <a16:creationId xmlns:a16="http://schemas.microsoft.com/office/drawing/2014/main" id="{1C418D4E-2A51-E8D1-74D0-5E275863E4BE}"/>
              </a:ext>
            </a:extLst>
          </p:cNvPr>
          <p:cNvSpPr txBox="1"/>
          <p:nvPr/>
        </p:nvSpPr>
        <p:spPr>
          <a:xfrm>
            <a:off x="0" y="4860892"/>
            <a:ext cx="9544235" cy="1289889"/>
          </a:xfrm>
          <a:prstGeom prst="rect">
            <a:avLst/>
          </a:prstGeom>
        </p:spPr>
        <p:txBody>
          <a:bodyPr vert="horz" wrap="square" lIns="0" tIns="58214" rIns="0" bIns="0" rtlCol="0">
            <a:spAutoFit/>
          </a:bodyPr>
          <a:lstStyle/>
          <a:p>
            <a:pPr marL="91440" algn="ctr">
              <a:spcBef>
                <a:spcPts val="459"/>
              </a:spcBef>
            </a:pPr>
            <a:r>
              <a:rPr lang="it-IT" sz="4000" dirty="0">
                <a:solidFill>
                  <a:schemeClr val="bg1"/>
                </a:solidFill>
                <a:latin typeface="Avenir Next LT Pro Demi" panose="020B0704020202020204" pitchFamily="34" charset="0"/>
                <a:cs typeface="AcuminProExtraCond-BlackItalic"/>
              </a:rPr>
              <a:t>Brandon Shannon, Ben DeMoras, Agostina Giacobino, Geoff Williams</a:t>
            </a:r>
          </a:p>
        </p:txBody>
      </p:sp>
      <p:sp>
        <p:nvSpPr>
          <p:cNvPr id="51" name="Section 3 text">
            <a:extLst>
              <a:ext uri="{FF2B5EF4-FFF2-40B4-BE49-F238E27FC236}">
                <a16:creationId xmlns:a16="http://schemas.microsoft.com/office/drawing/2014/main" id="{EC6C57D2-CEB5-0A86-75BE-ED7155B9DC35}"/>
              </a:ext>
            </a:extLst>
          </p:cNvPr>
          <p:cNvSpPr txBox="1"/>
          <p:nvPr/>
        </p:nvSpPr>
        <p:spPr>
          <a:xfrm>
            <a:off x="0" y="7518010"/>
            <a:ext cx="9473117" cy="2900711"/>
          </a:xfrm>
          <a:prstGeom prst="rect">
            <a:avLst/>
          </a:prstGeom>
        </p:spPr>
        <p:txBody>
          <a:bodyPr vert="horz" wrap="square" lIns="0" tIns="478644" rIns="0" bIns="0" rtlCol="0">
            <a:spAutoFit/>
          </a:bodyPr>
          <a:lstStyle/>
          <a:p>
            <a:pPr marL="571500" marR="94249" lvl="0" indent="-342900" algn="just" defTabSz="457200" rtl="0" eaLnBrk="1" fontAlgn="auto" latinLnBrk="0" hangingPunct="1">
              <a:lnSpc>
                <a:spcPct val="104600"/>
              </a:lnSpc>
              <a:spcBef>
                <a:spcPts val="1375"/>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B2341"/>
                </a:solidFill>
                <a:effectLst/>
                <a:uLnTx/>
                <a:uFillTx/>
                <a:latin typeface="Avenir Next LT Pro" panose="020B0504020202020204" pitchFamily="34" charset="77"/>
                <a:ea typeface="+mn-ea"/>
                <a:cs typeface="AcuminProSemiCond-Medium"/>
              </a:rPr>
              <a:t>The beekeeping industry is threatened by record high colony losses</a:t>
            </a:r>
            <a:r>
              <a:rPr kumimoji="0" lang="en-US" sz="2800" b="0" i="0" u="none" strike="noStrike" kern="1200" cap="none" spc="0" normalizeH="0" baseline="30000" noProof="0" dirty="0">
                <a:ln>
                  <a:noFill/>
                </a:ln>
                <a:solidFill>
                  <a:srgbClr val="0B2341"/>
                </a:solidFill>
                <a:effectLst/>
                <a:uLnTx/>
                <a:uFillTx/>
                <a:latin typeface="Avenir Next LT Pro" panose="020B0504020202020204" pitchFamily="34" charset="77"/>
                <a:ea typeface="+mn-ea"/>
                <a:cs typeface="AcuminProSemiCond-Medium"/>
              </a:rPr>
              <a:t>1</a:t>
            </a:r>
            <a:r>
              <a:rPr kumimoji="0" lang="en-US" sz="2800" b="0" i="0" u="none" strike="noStrike" kern="1200" cap="none" spc="0" normalizeH="0" noProof="0" dirty="0">
                <a:ln>
                  <a:noFill/>
                </a:ln>
                <a:solidFill>
                  <a:srgbClr val="0B2341"/>
                </a:solidFill>
                <a:effectLst/>
                <a:uLnTx/>
                <a:uFillTx/>
                <a:latin typeface="Avenir Next LT Pro" panose="020B0504020202020204" pitchFamily="34" charset="77"/>
                <a:ea typeface="+mn-ea"/>
                <a:cs typeface="AcuminProSemiCond-Medium"/>
              </a:rPr>
              <a:t>,</a:t>
            </a:r>
            <a:r>
              <a:rPr kumimoji="0" lang="en-US" sz="2800" b="0" i="0" u="none" strike="noStrike" kern="1200" cap="none" spc="0" normalizeH="0" baseline="0" noProof="0" dirty="0">
                <a:ln>
                  <a:noFill/>
                </a:ln>
                <a:solidFill>
                  <a:srgbClr val="0B2341"/>
                </a:solidFill>
                <a:effectLst/>
                <a:uLnTx/>
                <a:uFillTx/>
                <a:latin typeface="Avenir Next LT Pro" panose="020B0504020202020204" pitchFamily="34" charset="77"/>
                <a:ea typeface="+mn-ea"/>
                <a:cs typeface="AcuminProSemiCond-Medium"/>
              </a:rPr>
              <a:t> largely due to the ectoparasitic mite, </a:t>
            </a:r>
            <a:r>
              <a:rPr kumimoji="0" lang="en-US" sz="2800" b="0" i="1" u="none" strike="noStrike" kern="1200" cap="none" spc="0" normalizeH="0" baseline="0" noProof="0" dirty="0">
                <a:ln>
                  <a:noFill/>
                </a:ln>
                <a:solidFill>
                  <a:srgbClr val="0B2341"/>
                </a:solidFill>
                <a:effectLst/>
                <a:uLnTx/>
                <a:uFillTx/>
                <a:latin typeface="Avenir Next LT Pro" panose="020B0504020202020204" pitchFamily="34" charset="77"/>
                <a:ea typeface="+mn-ea"/>
                <a:cs typeface="AcuminProSemiCond-Medium"/>
              </a:rPr>
              <a:t>Varroa destructor</a:t>
            </a:r>
            <a:r>
              <a:rPr kumimoji="0" lang="en-US" sz="2800" b="0" i="1" u="none" strike="noStrike" kern="1200" cap="none" spc="0" normalizeH="0" baseline="30000" noProof="0" dirty="0">
                <a:ln>
                  <a:noFill/>
                </a:ln>
                <a:solidFill>
                  <a:srgbClr val="0B2341"/>
                </a:solidFill>
                <a:effectLst/>
                <a:uLnTx/>
                <a:uFillTx/>
                <a:latin typeface="Avenir Next LT Pro" panose="020B0504020202020204" pitchFamily="34" charset="77"/>
                <a:ea typeface="+mn-ea"/>
                <a:cs typeface="AcuminProSemiCond-Medium"/>
              </a:rPr>
              <a:t>2</a:t>
            </a:r>
            <a:endParaRPr kumimoji="0" lang="en-US" sz="2800" b="0" i="0" u="none" strike="noStrike" kern="1200" cap="none" spc="0" normalizeH="0" baseline="0" noProof="0" dirty="0">
              <a:ln>
                <a:noFill/>
              </a:ln>
              <a:solidFill>
                <a:srgbClr val="0B2341"/>
              </a:solidFill>
              <a:effectLst/>
              <a:uLnTx/>
              <a:uFillTx/>
              <a:latin typeface="Avenir Next LT Pro" panose="020B0504020202020204" pitchFamily="34" charset="77"/>
              <a:ea typeface="+mn-ea"/>
              <a:cs typeface="AcuminProSemiCond-Medium"/>
            </a:endParaRPr>
          </a:p>
          <a:p>
            <a:pPr marL="571500" marR="94249" lvl="0" indent="-342900" algn="just" defTabSz="457200" rtl="0" eaLnBrk="1" fontAlgn="auto" latinLnBrk="0" hangingPunct="1">
              <a:lnSpc>
                <a:spcPct val="104600"/>
              </a:lnSpc>
              <a:spcBef>
                <a:spcPts val="1375"/>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B2341"/>
                </a:solidFill>
                <a:effectLst/>
                <a:uLnTx/>
                <a:uFillTx/>
                <a:latin typeface="Avenir Next LT Pro" panose="020B0504020202020204" pitchFamily="34" charset="77"/>
                <a:ea typeface="+mn-ea"/>
                <a:cs typeface="AcuminProSemiCond-Medium"/>
              </a:rPr>
              <a:t>While treatment options for </a:t>
            </a:r>
            <a:r>
              <a:rPr kumimoji="0" lang="en-US" sz="2800" b="0" i="1" u="none" strike="noStrike" kern="1200" cap="none" spc="0" normalizeH="0" baseline="0" noProof="0" dirty="0">
                <a:ln>
                  <a:noFill/>
                </a:ln>
                <a:solidFill>
                  <a:srgbClr val="0B2341"/>
                </a:solidFill>
                <a:effectLst/>
                <a:uLnTx/>
                <a:uFillTx/>
                <a:latin typeface="Avenir Next LT Pro" panose="020B0504020202020204" pitchFamily="34" charset="77"/>
                <a:ea typeface="+mn-ea"/>
                <a:cs typeface="AcuminProSemiCond-Medium"/>
              </a:rPr>
              <a:t>Varroa</a:t>
            </a:r>
            <a:r>
              <a:rPr kumimoji="0" lang="en-US" sz="2800" b="0" i="0" u="none" strike="noStrike" kern="1200" cap="none" spc="0" normalizeH="0" baseline="0" noProof="0" dirty="0">
                <a:ln>
                  <a:noFill/>
                </a:ln>
                <a:solidFill>
                  <a:srgbClr val="0B2341"/>
                </a:solidFill>
                <a:effectLst/>
                <a:uLnTx/>
                <a:uFillTx/>
                <a:latin typeface="Avenir Next LT Pro" panose="020B0504020202020204" pitchFamily="34" charset="77"/>
                <a:ea typeface="+mn-ea"/>
                <a:cs typeface="AcuminProSemiCond-Medium"/>
              </a:rPr>
              <a:t> are limited, several new products have been recently registered</a:t>
            </a:r>
          </a:p>
        </p:txBody>
      </p:sp>
      <p:sp>
        <p:nvSpPr>
          <p:cNvPr id="9" name="Section 2 head">
            <a:extLst>
              <a:ext uri="{FF2B5EF4-FFF2-40B4-BE49-F238E27FC236}">
                <a16:creationId xmlns:a16="http://schemas.microsoft.com/office/drawing/2014/main" id="{7D5D2885-4592-76C9-D60A-1FBA7CA2C315}"/>
              </a:ext>
            </a:extLst>
          </p:cNvPr>
          <p:cNvSpPr txBox="1"/>
          <p:nvPr/>
        </p:nvSpPr>
        <p:spPr>
          <a:xfrm>
            <a:off x="0" y="6095785"/>
            <a:ext cx="9544235" cy="1043667"/>
          </a:xfrm>
          <a:prstGeom prst="rect">
            <a:avLst/>
          </a:prstGeom>
        </p:spPr>
        <p:txBody>
          <a:bodyPr vert="horz" wrap="square" lIns="0" tIns="58214" rIns="0" bIns="0" rtlCol="0">
            <a:spAutoFit/>
          </a:bodyPr>
          <a:lstStyle/>
          <a:p>
            <a:pPr marL="91440" algn="ctr">
              <a:spcBef>
                <a:spcPts val="459"/>
              </a:spcBef>
            </a:pPr>
            <a:r>
              <a:rPr lang="en-US" sz="3200" dirty="0">
                <a:solidFill>
                  <a:schemeClr val="bg1"/>
                </a:solidFill>
                <a:latin typeface="Avenir Next LT Pro" panose="020B0504020202020204" pitchFamily="34" charset="0"/>
                <a:cs typeface="AcuminProExtraCond-BlackItalic"/>
              </a:rPr>
              <a:t>Department of Entomology and Plant Pathology, Auburn University</a:t>
            </a:r>
            <a:endParaRPr sz="3200" baseline="30000" dirty="0">
              <a:solidFill>
                <a:schemeClr val="bg1"/>
              </a:solidFill>
              <a:latin typeface="Avenir Next LT Pro" panose="020B0504020202020204" pitchFamily="34" charset="0"/>
              <a:cs typeface="AcuminProExtraCond-BlackItalic"/>
            </a:endParaRPr>
          </a:p>
        </p:txBody>
      </p:sp>
      <p:sp>
        <p:nvSpPr>
          <p:cNvPr id="108" name="Section 3 text">
            <a:extLst>
              <a:ext uri="{FF2B5EF4-FFF2-40B4-BE49-F238E27FC236}">
                <a16:creationId xmlns:a16="http://schemas.microsoft.com/office/drawing/2014/main" id="{FED567D7-443A-CFA2-F91E-281E27D9CB9B}"/>
              </a:ext>
            </a:extLst>
          </p:cNvPr>
          <p:cNvSpPr txBox="1"/>
          <p:nvPr/>
        </p:nvSpPr>
        <p:spPr>
          <a:xfrm>
            <a:off x="70774" y="37979802"/>
            <a:ext cx="9402343" cy="2981438"/>
          </a:xfrm>
          <a:prstGeom prst="rect">
            <a:avLst/>
          </a:prstGeom>
        </p:spPr>
        <p:txBody>
          <a:bodyPr vert="horz" wrap="square" lIns="0" tIns="478644" rIns="0" bIns="0" rtlCol="0">
            <a:spAutoFit/>
          </a:bodyPr>
          <a:lstStyle/>
          <a:p>
            <a:pPr marL="43121" marR="146614" algn="just">
              <a:lnSpc>
                <a:spcPct val="104600"/>
              </a:lnSpc>
              <a:spcBef>
                <a:spcPts val="2139"/>
              </a:spcBef>
            </a:pPr>
            <a:r>
              <a:rPr lang="en-US" sz="2600" dirty="0">
                <a:solidFill>
                  <a:srgbClr val="0B2341"/>
                </a:solidFill>
                <a:latin typeface="Avenir Next LT Pro Demi" panose="020B0704020202020204" pitchFamily="34" charset="0"/>
                <a:cs typeface="AcuminProSemiCond-Medium"/>
              </a:rPr>
              <a:t>Fig 2.</a:t>
            </a:r>
            <a:r>
              <a:rPr lang="en-US" sz="2600" dirty="0">
                <a:solidFill>
                  <a:srgbClr val="0B2341"/>
                </a:solidFill>
                <a:latin typeface="Avenir Next LT Pro" panose="020B0504020202020204" pitchFamily="34" charset="0"/>
                <a:cs typeface="AcuminProSemiCond-Medium"/>
              </a:rPr>
              <a:t> </a:t>
            </a:r>
            <a:r>
              <a:rPr lang="en-US" sz="2600" i="1" dirty="0">
                <a:solidFill>
                  <a:srgbClr val="0B2341"/>
                </a:solidFill>
                <a:latin typeface="Avenir Next LT Pro" panose="020B0504020202020204" pitchFamily="34" charset="0"/>
                <a:cs typeface="AcuminProSemiCond-Medium"/>
              </a:rPr>
              <a:t>Varroa</a:t>
            </a:r>
            <a:r>
              <a:rPr lang="en-US" sz="2600" dirty="0">
                <a:solidFill>
                  <a:srgbClr val="0B2341"/>
                </a:solidFill>
                <a:latin typeface="Avenir Next LT Pro" panose="020B0504020202020204" pitchFamily="34" charset="0"/>
                <a:cs typeface="AcuminProSemiCond-Medium"/>
              </a:rPr>
              <a:t> infestation on adult bees, measured as Varroa per 100 bees, as determined by alcohol washes. Asterisks (*) indicate significant differences (p &lt; 0.05) between treatments using a linear mixed model with Tukey post-hoc adjustment. Two </a:t>
            </a:r>
            <a:r>
              <a:rPr lang="en-US" sz="2600" dirty="0" err="1">
                <a:solidFill>
                  <a:srgbClr val="0B2341"/>
                </a:solidFill>
                <a:latin typeface="Avenir Next LT Pro" panose="020B0504020202020204" pitchFamily="34" charset="0"/>
                <a:cs typeface="AcuminProSemiCond-Medium"/>
              </a:rPr>
              <a:t>VarroxSan</a:t>
            </a:r>
            <a:r>
              <a:rPr lang="en-US" sz="2600" dirty="0" err="1">
                <a:solidFill>
                  <a:srgbClr val="0B2341"/>
                </a:solidFill>
                <a:latin typeface="Avenir Next LT Pro" panose="020B0504020202020204" pitchFamily="34" charset="0"/>
                <a:cs typeface="AcuminProSemiCond-Medium"/>
                <a:sym typeface="Wingdings" panose="05000000000000000000" pitchFamily="2" charset="2"/>
              </a:rPr>
              <a:t></a:t>
            </a:r>
            <a:r>
              <a:rPr lang="en-US" sz="2600" dirty="0" err="1">
                <a:solidFill>
                  <a:srgbClr val="0B2341"/>
                </a:solidFill>
                <a:latin typeface="Avenir Next LT Pro" panose="020B0504020202020204" pitchFamily="34" charset="0"/>
                <a:cs typeface="AcuminProSemiCond-Medium"/>
              </a:rPr>
              <a:t>Amiflex</a:t>
            </a:r>
            <a:r>
              <a:rPr lang="en-US" sz="2600" dirty="0">
                <a:solidFill>
                  <a:srgbClr val="0B2341"/>
                </a:solidFill>
                <a:latin typeface="Avenir Next LT Pro" panose="020B0504020202020204" pitchFamily="34" charset="0"/>
                <a:cs typeface="AcuminProSemiCond-Medium"/>
              </a:rPr>
              <a:t> colonies were removed on day 21 due to high mite levels, to avoid impacting other colonies.</a:t>
            </a:r>
          </a:p>
        </p:txBody>
      </p:sp>
      <p:sp>
        <p:nvSpPr>
          <p:cNvPr id="110" name="Section 2 head">
            <a:extLst>
              <a:ext uri="{FF2B5EF4-FFF2-40B4-BE49-F238E27FC236}">
                <a16:creationId xmlns:a16="http://schemas.microsoft.com/office/drawing/2014/main" id="{76654B7F-BB94-6557-2098-D168DB920715}"/>
              </a:ext>
            </a:extLst>
          </p:cNvPr>
          <p:cNvSpPr txBox="1"/>
          <p:nvPr/>
        </p:nvSpPr>
        <p:spPr>
          <a:xfrm>
            <a:off x="0" y="7338937"/>
            <a:ext cx="9601200" cy="674336"/>
          </a:xfrm>
          <a:prstGeom prst="rect">
            <a:avLst/>
          </a:prstGeom>
        </p:spPr>
        <p:txBody>
          <a:bodyPr vert="horz" wrap="square" lIns="0" tIns="58214" rIns="0" bIns="0" rtlCol="0">
            <a:spAutoFit/>
          </a:bodyPr>
          <a:lstStyle/>
          <a:p>
            <a:pPr marL="91440">
              <a:spcBef>
                <a:spcPts val="459"/>
              </a:spcBef>
            </a:pPr>
            <a:r>
              <a:rPr lang="en-US" sz="4000" b="1" i="1" dirty="0">
                <a:solidFill>
                  <a:srgbClr val="0B2341"/>
                </a:solidFill>
                <a:latin typeface="Avenir Next LT Pro Demi" panose="020B0504020202020204" pitchFamily="34" charset="77"/>
                <a:cs typeface="AcuminProExtraCond-BlackItalic"/>
              </a:rPr>
              <a:t>Introduction</a:t>
            </a:r>
            <a:endParaRPr sz="4000" b="1" i="1" dirty="0">
              <a:solidFill>
                <a:srgbClr val="0B2341"/>
              </a:solidFill>
              <a:latin typeface="Avenir Next LT Pro Demi" panose="020B0504020202020204" pitchFamily="34" charset="77"/>
              <a:cs typeface="AcuminProExtraCond-BlackItalic"/>
            </a:endParaRPr>
          </a:p>
        </p:txBody>
      </p:sp>
      <p:sp>
        <p:nvSpPr>
          <p:cNvPr id="139" name="Section 3 text">
            <a:extLst>
              <a:ext uri="{FF2B5EF4-FFF2-40B4-BE49-F238E27FC236}">
                <a16:creationId xmlns:a16="http://schemas.microsoft.com/office/drawing/2014/main" id="{1339C2AB-E010-5492-21D3-B0D326B6A89C}"/>
              </a:ext>
            </a:extLst>
          </p:cNvPr>
          <p:cNvSpPr txBox="1"/>
          <p:nvPr/>
        </p:nvSpPr>
        <p:spPr>
          <a:xfrm>
            <a:off x="-1074" y="14273941"/>
            <a:ext cx="9532679" cy="2493227"/>
          </a:xfrm>
          <a:prstGeom prst="rect">
            <a:avLst/>
          </a:prstGeom>
        </p:spPr>
        <p:txBody>
          <a:bodyPr vert="horz" wrap="square" lIns="0" tIns="478644" rIns="0" bIns="0" rtlCol="0">
            <a:spAutoFit/>
          </a:bodyPr>
          <a:lstStyle/>
          <a:p>
            <a:pPr marL="91440" marR="146614" algn="just">
              <a:lnSpc>
                <a:spcPct val="104600"/>
              </a:lnSpc>
              <a:spcBef>
                <a:spcPts val="933"/>
              </a:spcBef>
            </a:pPr>
            <a:r>
              <a:rPr lang="en-US" sz="3600" dirty="0">
                <a:solidFill>
                  <a:srgbClr val="0B2341"/>
                </a:solidFill>
                <a:latin typeface="Avenir Next LT Pro Demi" panose="020B0704020202020204" pitchFamily="34" charset="0"/>
                <a:cs typeface="AcuminProSemiCond-Medium"/>
              </a:rPr>
              <a:t>Objective</a:t>
            </a:r>
          </a:p>
          <a:p>
            <a:pPr marL="91440" marR="146614" algn="just">
              <a:lnSpc>
                <a:spcPct val="104600"/>
              </a:lnSpc>
            </a:pPr>
            <a:r>
              <a:rPr lang="en-US" sz="3000" i="1" dirty="0">
                <a:solidFill>
                  <a:srgbClr val="0B2341"/>
                </a:solidFill>
                <a:latin typeface="Avenir Next LT Pro" panose="020B0504020202020204" pitchFamily="34" charset="77"/>
                <a:cs typeface="AcuminProSemiCond-Medium"/>
              </a:rPr>
              <a:t>Compare effects on colony strength and Varroa infestation for Fall treatment programs of newly-registered miticides to the industry standard, Apivar®</a:t>
            </a:r>
          </a:p>
        </p:txBody>
      </p:sp>
      <p:sp>
        <p:nvSpPr>
          <p:cNvPr id="140" name="Section 3 text">
            <a:extLst>
              <a:ext uri="{FF2B5EF4-FFF2-40B4-BE49-F238E27FC236}">
                <a16:creationId xmlns:a16="http://schemas.microsoft.com/office/drawing/2014/main" id="{17E493E3-36B3-0A2C-DCA1-807F2F8A4D86}"/>
              </a:ext>
            </a:extLst>
          </p:cNvPr>
          <p:cNvSpPr txBox="1"/>
          <p:nvPr/>
        </p:nvSpPr>
        <p:spPr>
          <a:xfrm>
            <a:off x="-1074" y="22242892"/>
            <a:ext cx="9579329" cy="1033790"/>
          </a:xfrm>
          <a:prstGeom prst="rect">
            <a:avLst/>
          </a:prstGeom>
        </p:spPr>
        <p:txBody>
          <a:bodyPr vert="horz" wrap="square" lIns="0" tIns="478644" rIns="0" bIns="0" rtlCol="0">
            <a:spAutoFit/>
          </a:bodyPr>
          <a:lstStyle/>
          <a:p>
            <a:pPr marL="91440" marR="146614">
              <a:lnSpc>
                <a:spcPct val="104600"/>
              </a:lnSpc>
              <a:spcBef>
                <a:spcPts val="933"/>
              </a:spcBef>
            </a:pPr>
            <a:r>
              <a:rPr lang="en-US" sz="3600" dirty="0">
                <a:solidFill>
                  <a:srgbClr val="0B2341"/>
                </a:solidFill>
                <a:latin typeface="Avenir Next LT Pro Demi" panose="020B0704020202020204" pitchFamily="34" charset="0"/>
                <a:cs typeface="AcuminProSemiCond-Medium"/>
              </a:rPr>
              <a:t>Response Variables</a:t>
            </a:r>
          </a:p>
        </p:txBody>
      </p:sp>
      <p:sp>
        <p:nvSpPr>
          <p:cNvPr id="142" name="Section 3 text">
            <a:extLst>
              <a:ext uri="{FF2B5EF4-FFF2-40B4-BE49-F238E27FC236}">
                <a16:creationId xmlns:a16="http://schemas.microsoft.com/office/drawing/2014/main" id="{904488BF-7D50-CCDE-AE51-8EF863A8B99D}"/>
              </a:ext>
            </a:extLst>
          </p:cNvPr>
          <p:cNvSpPr txBox="1"/>
          <p:nvPr/>
        </p:nvSpPr>
        <p:spPr>
          <a:xfrm>
            <a:off x="0" y="20458535"/>
            <a:ext cx="9531605" cy="2141208"/>
          </a:xfrm>
          <a:prstGeom prst="rect">
            <a:avLst/>
          </a:prstGeom>
        </p:spPr>
        <p:txBody>
          <a:bodyPr vert="horz" wrap="square" lIns="0" tIns="478644" rIns="0" bIns="0" rtlCol="0">
            <a:spAutoFit/>
          </a:bodyPr>
          <a:lstStyle/>
          <a:p>
            <a:pPr marL="91440" marR="146614" algn="just">
              <a:lnSpc>
                <a:spcPct val="104600"/>
              </a:lnSpc>
              <a:spcBef>
                <a:spcPts val="2139"/>
              </a:spcBef>
            </a:pPr>
            <a:r>
              <a:rPr lang="en-US" sz="2600" b="1" dirty="0">
                <a:solidFill>
                  <a:srgbClr val="0B2341"/>
                </a:solidFill>
                <a:latin typeface="Avenir Next LT Pro" panose="020B0504020202020204" pitchFamily="34" charset="0"/>
                <a:cs typeface="AcuminProSemiCond-Medium"/>
              </a:rPr>
              <a:t>Fig 1. </a:t>
            </a:r>
            <a:r>
              <a:rPr lang="en-US" sz="2600" dirty="0">
                <a:solidFill>
                  <a:srgbClr val="0B2341"/>
                </a:solidFill>
                <a:latin typeface="Avenir Next LT Pro" panose="020B0504020202020204" pitchFamily="34" charset="0"/>
                <a:cs typeface="AcuminProSemiCond-Medium"/>
              </a:rPr>
              <a:t>Timeline for each of the 5 Fall treatment programs, where Day 0 started on Sept. 22. A 15-day cleanup treatment to knock down </a:t>
            </a:r>
            <a:r>
              <a:rPr lang="en-US" sz="2600" i="1" dirty="0">
                <a:solidFill>
                  <a:srgbClr val="0B2341"/>
                </a:solidFill>
                <a:latin typeface="Avenir Next LT Pro" panose="020B0504020202020204" pitchFamily="34" charset="0"/>
                <a:cs typeface="AcuminProSemiCond-Medium"/>
              </a:rPr>
              <a:t>Varroa</a:t>
            </a:r>
            <a:r>
              <a:rPr lang="en-US" sz="2600" dirty="0">
                <a:solidFill>
                  <a:srgbClr val="0B2341"/>
                </a:solidFill>
                <a:latin typeface="Avenir Next LT Pro" panose="020B0504020202020204" pitchFamily="34" charset="0"/>
                <a:cs typeface="AcuminProSemiCond-Medium"/>
              </a:rPr>
              <a:t> remaining in colonies consisted of 3 successive applications of oxalic acid dribble.</a:t>
            </a:r>
          </a:p>
        </p:txBody>
      </p:sp>
      <p:sp>
        <p:nvSpPr>
          <p:cNvPr id="155" name="Section 2 head">
            <a:extLst>
              <a:ext uri="{FF2B5EF4-FFF2-40B4-BE49-F238E27FC236}">
                <a16:creationId xmlns:a16="http://schemas.microsoft.com/office/drawing/2014/main" id="{5011C0EE-C002-5B80-09D0-B2FE8D9CBDFF}"/>
              </a:ext>
            </a:extLst>
          </p:cNvPr>
          <p:cNvSpPr txBox="1"/>
          <p:nvPr/>
        </p:nvSpPr>
        <p:spPr>
          <a:xfrm>
            <a:off x="0" y="28329342"/>
            <a:ext cx="9615009" cy="674336"/>
          </a:xfrm>
          <a:prstGeom prst="rect">
            <a:avLst/>
          </a:prstGeom>
        </p:spPr>
        <p:txBody>
          <a:bodyPr vert="horz" wrap="square" lIns="0" tIns="58214" rIns="0" bIns="0" rtlCol="0">
            <a:spAutoFit/>
          </a:bodyPr>
          <a:lstStyle/>
          <a:p>
            <a:pPr marL="91440">
              <a:spcBef>
                <a:spcPts val="459"/>
              </a:spcBef>
            </a:pPr>
            <a:r>
              <a:rPr lang="en-US" sz="4000" b="1" i="1" dirty="0">
                <a:solidFill>
                  <a:srgbClr val="0B2341"/>
                </a:solidFill>
                <a:latin typeface="Avenir Next LT Pro Demi" panose="020B0504020202020204" pitchFamily="34" charset="77"/>
                <a:cs typeface="AcuminProExtraCond-BlackItalic"/>
              </a:rPr>
              <a:t>Results</a:t>
            </a:r>
            <a:endParaRPr sz="4000" b="1" i="1" dirty="0">
              <a:solidFill>
                <a:srgbClr val="0B2341"/>
              </a:solidFill>
              <a:latin typeface="Avenir Next LT Pro Demi" panose="020B0504020202020204" pitchFamily="34" charset="77"/>
              <a:cs typeface="AcuminProExtraCond-BlackItalic"/>
            </a:endParaRPr>
          </a:p>
        </p:txBody>
      </p:sp>
      <p:sp>
        <p:nvSpPr>
          <p:cNvPr id="156" name="Section 2 head">
            <a:extLst>
              <a:ext uri="{FF2B5EF4-FFF2-40B4-BE49-F238E27FC236}">
                <a16:creationId xmlns:a16="http://schemas.microsoft.com/office/drawing/2014/main" id="{CBEB2CA9-BF8D-E210-BBC8-AC63B1330359}"/>
              </a:ext>
            </a:extLst>
          </p:cNvPr>
          <p:cNvSpPr txBox="1"/>
          <p:nvPr/>
        </p:nvSpPr>
        <p:spPr>
          <a:xfrm>
            <a:off x="5559" y="47474425"/>
            <a:ext cx="5047914" cy="674336"/>
          </a:xfrm>
          <a:prstGeom prst="rect">
            <a:avLst/>
          </a:prstGeom>
        </p:spPr>
        <p:txBody>
          <a:bodyPr vert="horz" wrap="square" lIns="0" tIns="58214" rIns="0" bIns="0" rtlCol="0">
            <a:spAutoFit/>
          </a:bodyPr>
          <a:lstStyle/>
          <a:p>
            <a:pPr marL="91440">
              <a:spcBef>
                <a:spcPts val="459"/>
              </a:spcBef>
            </a:pPr>
            <a:r>
              <a:rPr lang="en-US" sz="4000" b="1" i="1" dirty="0">
                <a:solidFill>
                  <a:srgbClr val="0B2341"/>
                </a:solidFill>
                <a:latin typeface="Avenir Next LT Pro Demi" panose="020B0504020202020204" pitchFamily="34" charset="77"/>
                <a:cs typeface="AcuminProExtraCond-BlackItalic"/>
              </a:rPr>
              <a:t>References (</a:t>
            </a:r>
            <a:r>
              <a:rPr lang="en-US" sz="4000" b="1" i="1" u="sng" dirty="0">
                <a:solidFill>
                  <a:srgbClr val="E86100"/>
                </a:solidFill>
                <a:latin typeface="Avenir Next LT Pro Demi" panose="020B0504020202020204" pitchFamily="34" charset="77"/>
                <a:cs typeface="AcuminProExtraCond-BlackItalic"/>
                <a:hlinkClick r:id="rId4">
                  <a:extLst>
                    <a:ext uri="{A12FA001-AC4F-418D-AE19-62706E023703}">
                      <ahyp:hlinkClr xmlns:ahyp="http://schemas.microsoft.com/office/drawing/2018/hyperlinkcolor" val="tx"/>
                    </a:ext>
                  </a:extLst>
                </a:hlinkClick>
              </a:rPr>
              <a:t>Link</a:t>
            </a:r>
            <a:r>
              <a:rPr lang="en-US" sz="4000" b="1" i="1" dirty="0">
                <a:solidFill>
                  <a:srgbClr val="0B2341"/>
                </a:solidFill>
                <a:latin typeface="Avenir Next LT Pro Demi" panose="020B0504020202020204" pitchFamily="34" charset="77"/>
                <a:cs typeface="AcuminProExtraCond-BlackItalic"/>
              </a:rPr>
              <a:t>)</a:t>
            </a:r>
            <a:endParaRPr sz="4000" b="1" i="1" u="sng" dirty="0">
              <a:solidFill>
                <a:srgbClr val="E86100"/>
              </a:solidFill>
              <a:latin typeface="Avenir Next LT Pro Demi" panose="020B0504020202020204" pitchFamily="34" charset="77"/>
              <a:cs typeface="AcuminProExtraCond-BlackItalic"/>
            </a:endParaRPr>
          </a:p>
        </p:txBody>
      </p:sp>
      <p:sp>
        <p:nvSpPr>
          <p:cNvPr id="159" name="Section 3 text">
            <a:extLst>
              <a:ext uri="{FF2B5EF4-FFF2-40B4-BE49-F238E27FC236}">
                <a16:creationId xmlns:a16="http://schemas.microsoft.com/office/drawing/2014/main" id="{A4E35937-EE6D-4A66-DDAA-9DEA5CC8B597}"/>
              </a:ext>
            </a:extLst>
          </p:cNvPr>
          <p:cNvSpPr txBox="1"/>
          <p:nvPr/>
        </p:nvSpPr>
        <p:spPr>
          <a:xfrm>
            <a:off x="-1074" y="28436413"/>
            <a:ext cx="9474191" cy="4846949"/>
          </a:xfrm>
          <a:prstGeom prst="rect">
            <a:avLst/>
          </a:prstGeom>
        </p:spPr>
        <p:txBody>
          <a:bodyPr vert="horz" wrap="square" lIns="0" tIns="478644" rIns="0" bIns="0" rtlCol="0">
            <a:spAutoFit/>
          </a:bodyPr>
          <a:lstStyle/>
          <a:p>
            <a:pPr marL="571500" marR="94249" indent="-342900" algn="just">
              <a:lnSpc>
                <a:spcPct val="104600"/>
              </a:lnSpc>
              <a:spcBef>
                <a:spcPts val="1375"/>
              </a:spcBef>
              <a:buFont typeface="Arial" panose="020B0604020202020204" pitchFamily="34" charset="0"/>
              <a:buChar char="•"/>
            </a:pPr>
            <a:r>
              <a:rPr lang="en-US" sz="3200" dirty="0">
                <a:solidFill>
                  <a:srgbClr val="0B2341"/>
                </a:solidFill>
                <a:latin typeface="Avenir Next LT Pro" panose="020B0504020202020204" pitchFamily="34" charset="77"/>
                <a:cs typeface="AcuminProSemiCond-Medium"/>
              </a:rPr>
              <a:t>Both VarroxSan groups had reduced quantity of adult bees compared to Apivar 2.0</a:t>
            </a:r>
          </a:p>
          <a:p>
            <a:pPr marL="571500" marR="94249" indent="-342900" algn="just">
              <a:lnSpc>
                <a:spcPct val="104600"/>
              </a:lnSpc>
              <a:spcBef>
                <a:spcPts val="1000"/>
              </a:spcBef>
              <a:buFont typeface="Arial" panose="020B0604020202020204" pitchFamily="34" charset="0"/>
              <a:buChar char="•"/>
            </a:pPr>
            <a:r>
              <a:rPr lang="en-US" sz="3200" dirty="0" err="1">
                <a:solidFill>
                  <a:srgbClr val="0B2341"/>
                </a:solidFill>
                <a:latin typeface="Avenir Next LT Pro" panose="020B0504020202020204" pitchFamily="34" charset="77"/>
                <a:cs typeface="AcuminProSemiCond-Medium"/>
              </a:rPr>
              <a:t>VarroxSan</a:t>
            </a:r>
            <a:r>
              <a:rPr lang="en-US" sz="3200" dirty="0" err="1">
                <a:solidFill>
                  <a:srgbClr val="0B2341"/>
                </a:solidFill>
                <a:latin typeface="Avenir Next LT Pro" panose="020B0504020202020204" pitchFamily="34" charset="77"/>
                <a:cs typeface="AcuminProSemiCond-Medium"/>
                <a:sym typeface="Wingdings" panose="05000000000000000000" pitchFamily="2" charset="2"/>
              </a:rPr>
              <a:t>AmiFlex</a:t>
            </a:r>
            <a:r>
              <a:rPr lang="en-US" sz="3200" dirty="0">
                <a:solidFill>
                  <a:srgbClr val="0B2341"/>
                </a:solidFill>
                <a:latin typeface="Avenir Next LT Pro" panose="020B0504020202020204" pitchFamily="34" charset="77"/>
                <a:cs typeface="AcuminProSemiCond-Medium"/>
                <a:sym typeface="Wingdings" panose="05000000000000000000" pitchFamily="2" charset="2"/>
              </a:rPr>
              <a:t> had significantly more </a:t>
            </a:r>
            <a:r>
              <a:rPr lang="en-US" sz="3200" i="1" dirty="0">
                <a:solidFill>
                  <a:srgbClr val="0B2341"/>
                </a:solidFill>
                <a:latin typeface="Avenir Next LT Pro" panose="020B0504020202020204" pitchFamily="34" charset="77"/>
                <a:cs typeface="AcuminProSemiCond-Medium"/>
                <a:sym typeface="Wingdings" panose="05000000000000000000" pitchFamily="2" charset="2"/>
              </a:rPr>
              <a:t>Varroa</a:t>
            </a:r>
            <a:r>
              <a:rPr lang="en-US" sz="3200" dirty="0">
                <a:solidFill>
                  <a:srgbClr val="0B2341"/>
                </a:solidFill>
                <a:latin typeface="Avenir Next LT Pro" panose="020B0504020202020204" pitchFamily="34" charset="77"/>
                <a:cs typeface="AcuminProSemiCond-Medium"/>
                <a:sym typeface="Wingdings" panose="05000000000000000000" pitchFamily="2" charset="2"/>
              </a:rPr>
              <a:t> than all groups at day 21 (Fig 2)</a:t>
            </a:r>
          </a:p>
          <a:p>
            <a:pPr marL="571500" marR="94249" indent="-342900" algn="just">
              <a:lnSpc>
                <a:spcPct val="104600"/>
              </a:lnSpc>
              <a:spcBef>
                <a:spcPts val="1000"/>
              </a:spcBef>
              <a:buFont typeface="Arial" panose="020B0604020202020204" pitchFamily="34" charset="0"/>
              <a:buChar char="•"/>
            </a:pPr>
            <a:r>
              <a:rPr lang="en-US" sz="3200" dirty="0" err="1">
                <a:solidFill>
                  <a:srgbClr val="0B2341"/>
                </a:solidFill>
                <a:latin typeface="Avenir Next LT Pro" panose="020B0504020202020204" pitchFamily="34" charset="77"/>
                <a:cs typeface="AcuminProSemiCond-Medium"/>
              </a:rPr>
              <a:t>VarroxSan</a:t>
            </a:r>
            <a:r>
              <a:rPr lang="en-US" sz="3200" dirty="0" err="1">
                <a:solidFill>
                  <a:srgbClr val="0B2341"/>
                </a:solidFill>
                <a:latin typeface="Avenir Next LT Pro" panose="020B0504020202020204" pitchFamily="34" charset="77"/>
                <a:cs typeface="AcuminProSemiCond-Medium"/>
                <a:sym typeface="Wingdings" panose="05000000000000000000" pitchFamily="2" charset="2"/>
              </a:rPr>
              <a:t>AmiFlex</a:t>
            </a:r>
            <a:r>
              <a:rPr lang="en-US" sz="3200" dirty="0">
                <a:solidFill>
                  <a:srgbClr val="0B2341"/>
                </a:solidFill>
                <a:latin typeface="Avenir Next LT Pro" panose="020B0504020202020204" pitchFamily="34" charset="77"/>
                <a:cs typeface="AcuminProSemiCond-Medium"/>
                <a:sym typeface="Wingdings" panose="05000000000000000000" pitchFamily="2" charset="2"/>
              </a:rPr>
              <a:t> had significantly lower mite drop efficacy over the first two weeks compared to Apivar 2.0, </a:t>
            </a:r>
            <a:r>
              <a:rPr lang="en-US" sz="3200" dirty="0" err="1">
                <a:solidFill>
                  <a:srgbClr val="0B2341"/>
                </a:solidFill>
                <a:latin typeface="Avenir Next LT Pro" panose="020B0504020202020204" pitchFamily="34" charset="77"/>
                <a:cs typeface="AcuminProSemiCond-Medium"/>
                <a:sym typeface="Wingdings" panose="05000000000000000000" pitchFamily="2" charset="2"/>
              </a:rPr>
              <a:t>AmiFlexThymol</a:t>
            </a:r>
            <a:r>
              <a:rPr lang="en-US" sz="3200" dirty="0">
                <a:solidFill>
                  <a:srgbClr val="0B2341"/>
                </a:solidFill>
                <a:latin typeface="Avenir Next LT Pro" panose="020B0504020202020204" pitchFamily="34" charset="77"/>
                <a:cs typeface="AcuminProSemiCond-Medium"/>
                <a:sym typeface="Wingdings" panose="05000000000000000000" pitchFamily="2" charset="2"/>
              </a:rPr>
              <a:t>, and </a:t>
            </a:r>
            <a:r>
              <a:rPr lang="en-US" sz="3200" dirty="0" err="1">
                <a:solidFill>
                  <a:srgbClr val="0B2341"/>
                </a:solidFill>
                <a:latin typeface="Avenir Next LT Pro" panose="020B0504020202020204" pitchFamily="34" charset="77"/>
                <a:cs typeface="AcuminProSemiCond-Medium"/>
                <a:sym typeface="Wingdings" panose="05000000000000000000" pitchFamily="2" charset="2"/>
              </a:rPr>
              <a:t>AmiFlexVarroxSan</a:t>
            </a:r>
            <a:endParaRPr lang="en-US" sz="3200" dirty="0">
              <a:solidFill>
                <a:srgbClr val="0B2341"/>
              </a:solidFill>
              <a:latin typeface="Avenir Next LT Pro" panose="020B0504020202020204" pitchFamily="34" charset="77"/>
              <a:cs typeface="AcuminProSemiCond-Medium"/>
              <a:sym typeface="Wingdings" panose="05000000000000000000" pitchFamily="2" charset="2"/>
            </a:endParaRPr>
          </a:p>
        </p:txBody>
      </p:sp>
      <p:sp>
        <p:nvSpPr>
          <p:cNvPr id="201" name="Section 2 head">
            <a:extLst>
              <a:ext uri="{FF2B5EF4-FFF2-40B4-BE49-F238E27FC236}">
                <a16:creationId xmlns:a16="http://schemas.microsoft.com/office/drawing/2014/main" id="{1B7C1863-F624-DED2-6134-EE8ED392F5CD}"/>
              </a:ext>
            </a:extLst>
          </p:cNvPr>
          <p:cNvSpPr txBox="1"/>
          <p:nvPr/>
        </p:nvSpPr>
        <p:spPr>
          <a:xfrm>
            <a:off x="0" y="40997344"/>
            <a:ext cx="9657592" cy="674336"/>
          </a:xfrm>
          <a:prstGeom prst="rect">
            <a:avLst/>
          </a:prstGeom>
        </p:spPr>
        <p:txBody>
          <a:bodyPr vert="horz" wrap="square" lIns="0" tIns="58214" rIns="0" bIns="0" rtlCol="0">
            <a:spAutoFit/>
          </a:bodyPr>
          <a:lstStyle/>
          <a:p>
            <a:pPr marL="91440">
              <a:spcBef>
                <a:spcPts val="459"/>
              </a:spcBef>
            </a:pPr>
            <a:r>
              <a:rPr lang="en-US" sz="4000" b="1" i="1" dirty="0">
                <a:solidFill>
                  <a:srgbClr val="0B2341"/>
                </a:solidFill>
                <a:latin typeface="Avenir Next LT Pro Demi" panose="020B0504020202020204" pitchFamily="34" charset="77"/>
                <a:cs typeface="AcuminProExtraCond-BlackItalic"/>
              </a:rPr>
              <a:t>Discussion</a:t>
            </a:r>
            <a:endParaRPr sz="4000" b="1" i="1" dirty="0">
              <a:solidFill>
                <a:srgbClr val="0B2341"/>
              </a:solidFill>
              <a:latin typeface="Avenir Next LT Pro Demi" panose="020B0504020202020204" pitchFamily="34" charset="77"/>
              <a:cs typeface="AcuminProExtraCond-BlackItalic"/>
            </a:endParaRPr>
          </a:p>
        </p:txBody>
      </p:sp>
      <p:pic>
        <p:nvPicPr>
          <p:cNvPr id="3" name="Picture 2">
            <a:extLst>
              <a:ext uri="{FF2B5EF4-FFF2-40B4-BE49-F238E27FC236}">
                <a16:creationId xmlns:a16="http://schemas.microsoft.com/office/drawing/2014/main" id="{49D278AB-4AF3-D0BF-68A8-6ED4A5E2C58C}"/>
              </a:ext>
            </a:extLst>
          </p:cNvPr>
          <p:cNvPicPr>
            <a:picLocks noChangeAspect="1"/>
          </p:cNvPicPr>
          <p:nvPr/>
        </p:nvPicPr>
        <p:blipFill>
          <a:blip r:embed="rId5"/>
          <a:stretch>
            <a:fillRect/>
          </a:stretch>
        </p:blipFill>
        <p:spPr>
          <a:xfrm>
            <a:off x="124010" y="304529"/>
            <a:ext cx="9420225" cy="1437273"/>
          </a:xfrm>
          <a:prstGeom prst="rect">
            <a:avLst/>
          </a:prstGeom>
        </p:spPr>
      </p:pic>
      <p:sp>
        <p:nvSpPr>
          <p:cNvPr id="7" name="Section 2 head">
            <a:extLst>
              <a:ext uri="{FF2B5EF4-FFF2-40B4-BE49-F238E27FC236}">
                <a16:creationId xmlns:a16="http://schemas.microsoft.com/office/drawing/2014/main" id="{8369329F-70EB-6CE4-8F5B-E5FCF507DA77}"/>
              </a:ext>
            </a:extLst>
          </p:cNvPr>
          <p:cNvSpPr txBox="1"/>
          <p:nvPr/>
        </p:nvSpPr>
        <p:spPr>
          <a:xfrm>
            <a:off x="-1" y="14058305"/>
            <a:ext cx="9601201" cy="674336"/>
          </a:xfrm>
          <a:prstGeom prst="rect">
            <a:avLst/>
          </a:prstGeom>
        </p:spPr>
        <p:txBody>
          <a:bodyPr vert="horz" wrap="square" lIns="0" tIns="58214" rIns="0" bIns="0" rtlCol="0">
            <a:spAutoFit/>
          </a:bodyPr>
          <a:lstStyle/>
          <a:p>
            <a:pPr marL="91440">
              <a:spcBef>
                <a:spcPts val="459"/>
              </a:spcBef>
            </a:pPr>
            <a:r>
              <a:rPr lang="en-US" sz="4000" b="1" i="1" dirty="0">
                <a:solidFill>
                  <a:srgbClr val="0B2341"/>
                </a:solidFill>
                <a:latin typeface="Avenir Next LT Pro Demi" panose="020B0504020202020204" pitchFamily="34" charset="77"/>
                <a:cs typeface="AcuminProExtraCond-BlackItalic"/>
              </a:rPr>
              <a:t>Experimental Design</a:t>
            </a:r>
            <a:endParaRPr sz="4000" b="1" i="1" dirty="0">
              <a:solidFill>
                <a:srgbClr val="0B2341"/>
              </a:solidFill>
              <a:latin typeface="Avenir Next LT Pro Demi" panose="020B0504020202020204" pitchFamily="34" charset="77"/>
              <a:cs typeface="AcuminProExtraCond-BlackItalic"/>
            </a:endParaRPr>
          </a:p>
        </p:txBody>
      </p:sp>
      <p:sp>
        <p:nvSpPr>
          <p:cNvPr id="12" name="Section 3 text">
            <a:extLst>
              <a:ext uri="{FF2B5EF4-FFF2-40B4-BE49-F238E27FC236}">
                <a16:creationId xmlns:a16="http://schemas.microsoft.com/office/drawing/2014/main" id="{4CE02D38-46D1-73A8-FDF3-C44BFF1D313D}"/>
              </a:ext>
            </a:extLst>
          </p:cNvPr>
          <p:cNvSpPr txBox="1"/>
          <p:nvPr/>
        </p:nvSpPr>
        <p:spPr>
          <a:xfrm>
            <a:off x="-1074" y="22836257"/>
            <a:ext cx="9474191" cy="5365617"/>
          </a:xfrm>
          <a:prstGeom prst="rect">
            <a:avLst/>
          </a:prstGeom>
        </p:spPr>
        <p:txBody>
          <a:bodyPr vert="horz" wrap="square" lIns="0" tIns="478644" rIns="0" bIns="0" rtlCol="0">
            <a:spAutoFit/>
          </a:bodyPr>
          <a:lstStyle/>
          <a:p>
            <a:pPr marL="571500" marR="146614" indent="-342900" algn="just">
              <a:lnSpc>
                <a:spcPct val="104600"/>
              </a:lnSpc>
              <a:spcBef>
                <a:spcPts val="1000"/>
              </a:spcBef>
              <a:buFont typeface="Arial" panose="020B0604020202020204" pitchFamily="34" charset="0"/>
              <a:buChar char="•"/>
            </a:pPr>
            <a:r>
              <a:rPr lang="en-US" sz="3200" b="1" dirty="0">
                <a:solidFill>
                  <a:srgbClr val="0B2341"/>
                </a:solidFill>
                <a:latin typeface="Avenir Next LT Pro" panose="020B0504020202020204" pitchFamily="34" charset="77"/>
                <a:cs typeface="AcuminProSemiCond-Medium"/>
              </a:rPr>
              <a:t>Liebefeld assessments</a:t>
            </a:r>
            <a:r>
              <a:rPr lang="en-US" sz="3200" baseline="30000" dirty="0">
                <a:solidFill>
                  <a:srgbClr val="0B2341"/>
                </a:solidFill>
                <a:latin typeface="Avenir Next LT Pro" panose="020B0504020202020204" pitchFamily="34" charset="77"/>
                <a:cs typeface="AcuminProSemiCond-Medium"/>
              </a:rPr>
              <a:t>3</a:t>
            </a:r>
            <a:r>
              <a:rPr lang="en-US" sz="3200" dirty="0">
                <a:solidFill>
                  <a:srgbClr val="0B2341"/>
                </a:solidFill>
                <a:latin typeface="Avenir Next LT Pro" panose="020B0504020202020204" pitchFamily="34" charset="77"/>
                <a:cs typeface="AcuminProSemiCond-Medium"/>
              </a:rPr>
              <a:t> were used to assess colony strength by estimating % coverage of each frame for bees, capped brood, honey, and pollen</a:t>
            </a:r>
          </a:p>
          <a:p>
            <a:pPr marL="571500" marR="146614" indent="-342900" algn="just">
              <a:lnSpc>
                <a:spcPct val="104600"/>
              </a:lnSpc>
              <a:spcBef>
                <a:spcPts val="1000"/>
              </a:spcBef>
              <a:buFont typeface="Arial" panose="020B0604020202020204" pitchFamily="34" charset="0"/>
              <a:buChar char="•"/>
            </a:pPr>
            <a:r>
              <a:rPr lang="en-US" sz="3200" b="1" dirty="0">
                <a:solidFill>
                  <a:srgbClr val="0B2341"/>
                </a:solidFill>
                <a:latin typeface="Avenir Next LT Pro" panose="020B0504020202020204" pitchFamily="34" charset="77"/>
                <a:cs typeface="AcuminProSemiCond-Medium"/>
              </a:rPr>
              <a:t>Alcohol washes</a:t>
            </a:r>
            <a:r>
              <a:rPr lang="en-US" sz="3200" baseline="30000" dirty="0">
                <a:solidFill>
                  <a:srgbClr val="0B2341"/>
                </a:solidFill>
                <a:latin typeface="Avenir Next LT Pro" panose="020B0504020202020204" pitchFamily="34" charset="77"/>
                <a:cs typeface="AcuminProSemiCond-Medium"/>
              </a:rPr>
              <a:t>4</a:t>
            </a:r>
            <a:r>
              <a:rPr lang="en-US" sz="3200" b="1" dirty="0">
                <a:solidFill>
                  <a:srgbClr val="0B2341"/>
                </a:solidFill>
                <a:latin typeface="Avenir Next LT Pro" panose="020B0504020202020204" pitchFamily="34" charset="77"/>
                <a:cs typeface="AcuminProSemiCond-Medium"/>
              </a:rPr>
              <a:t> </a:t>
            </a:r>
            <a:r>
              <a:rPr lang="en-US" sz="3200" dirty="0">
                <a:solidFill>
                  <a:srgbClr val="0B2341"/>
                </a:solidFill>
                <a:latin typeface="Avenir Next LT Pro" panose="020B0504020202020204" pitchFamily="34" charset="77"/>
                <a:cs typeface="AcuminProSemiCond-Medium"/>
              </a:rPr>
              <a:t>of ~300 bees were used to assess infestation rate of </a:t>
            </a:r>
            <a:r>
              <a:rPr lang="en-US" sz="3200" i="1" dirty="0">
                <a:solidFill>
                  <a:srgbClr val="0B2341"/>
                </a:solidFill>
                <a:latin typeface="Avenir Next LT Pro" panose="020B0504020202020204" pitchFamily="34" charset="77"/>
                <a:cs typeface="AcuminProSemiCond-Medium"/>
              </a:rPr>
              <a:t>Varroa</a:t>
            </a:r>
            <a:r>
              <a:rPr lang="en-US" sz="3200" dirty="0">
                <a:solidFill>
                  <a:srgbClr val="0B2341"/>
                </a:solidFill>
                <a:latin typeface="Avenir Next LT Pro" panose="020B0504020202020204" pitchFamily="34" charset="77"/>
                <a:cs typeface="AcuminProSemiCond-Medium"/>
              </a:rPr>
              <a:t> on adult bees</a:t>
            </a:r>
          </a:p>
          <a:p>
            <a:pPr marL="571500" marR="146614" indent="-342900" algn="just">
              <a:lnSpc>
                <a:spcPct val="104600"/>
              </a:lnSpc>
              <a:spcBef>
                <a:spcPts val="1000"/>
              </a:spcBef>
              <a:buFont typeface="Arial" panose="020B0604020202020204" pitchFamily="34" charset="0"/>
              <a:buChar char="•"/>
            </a:pPr>
            <a:r>
              <a:rPr lang="en-US" sz="3200" b="1" dirty="0">
                <a:solidFill>
                  <a:srgbClr val="0B2341"/>
                </a:solidFill>
                <a:latin typeface="Avenir Next LT Pro" panose="020B0504020202020204" pitchFamily="34" charset="77"/>
                <a:cs typeface="AcuminProSemiCond-Medium"/>
              </a:rPr>
              <a:t>Sticky boards</a:t>
            </a:r>
            <a:r>
              <a:rPr lang="en-US" sz="3200" baseline="30000" dirty="0">
                <a:solidFill>
                  <a:srgbClr val="0B2341"/>
                </a:solidFill>
                <a:latin typeface="Avenir Next LT Pro" panose="020B0504020202020204" pitchFamily="34" charset="77"/>
                <a:cs typeface="AcuminProSemiCond-Medium"/>
              </a:rPr>
              <a:t>4</a:t>
            </a:r>
            <a:r>
              <a:rPr lang="en-US" sz="3200" dirty="0">
                <a:solidFill>
                  <a:srgbClr val="0B2341"/>
                </a:solidFill>
                <a:latin typeface="Avenir Next LT Pro" panose="020B0504020202020204" pitchFamily="34" charset="77"/>
                <a:cs typeface="AcuminProSemiCond-Medium"/>
              </a:rPr>
              <a:t> were used to assess </a:t>
            </a:r>
            <a:r>
              <a:rPr lang="en-US" sz="3200" i="1" dirty="0">
                <a:solidFill>
                  <a:srgbClr val="0B2341"/>
                </a:solidFill>
                <a:latin typeface="Avenir Next LT Pro" panose="020B0504020202020204" pitchFamily="34" charset="77"/>
                <a:cs typeface="AcuminProSemiCond-Medium"/>
              </a:rPr>
              <a:t>Varroa</a:t>
            </a:r>
            <a:r>
              <a:rPr lang="en-US" sz="3200" dirty="0">
                <a:solidFill>
                  <a:srgbClr val="0B2341"/>
                </a:solidFill>
                <a:latin typeface="Avenir Next LT Pro" panose="020B0504020202020204" pitchFamily="34" charset="77"/>
                <a:cs typeface="AcuminProSemiCond-Medium"/>
              </a:rPr>
              <a:t> that fell beneath the colony over a period of 2-4 days, which we term “mite drop”</a:t>
            </a:r>
          </a:p>
        </p:txBody>
      </p:sp>
      <p:sp>
        <p:nvSpPr>
          <p:cNvPr id="13" name="Section 3 text">
            <a:extLst>
              <a:ext uri="{FF2B5EF4-FFF2-40B4-BE49-F238E27FC236}">
                <a16:creationId xmlns:a16="http://schemas.microsoft.com/office/drawing/2014/main" id="{A476AE7F-87F6-7FD3-B839-AF9C58B10AC7}"/>
              </a:ext>
            </a:extLst>
          </p:cNvPr>
          <p:cNvSpPr txBox="1"/>
          <p:nvPr/>
        </p:nvSpPr>
        <p:spPr>
          <a:xfrm>
            <a:off x="0" y="41080647"/>
            <a:ext cx="9473117" cy="6302796"/>
          </a:xfrm>
          <a:prstGeom prst="rect">
            <a:avLst/>
          </a:prstGeom>
        </p:spPr>
        <p:txBody>
          <a:bodyPr vert="horz" wrap="square" lIns="0" tIns="478644" rIns="0" bIns="0" rtlCol="0">
            <a:spAutoFit/>
          </a:bodyPr>
          <a:lstStyle/>
          <a:p>
            <a:pPr marL="571500" marR="146614" indent="-342900" algn="just">
              <a:lnSpc>
                <a:spcPct val="104600"/>
              </a:lnSpc>
              <a:spcBef>
                <a:spcPts val="1000"/>
              </a:spcBef>
              <a:buFont typeface="Arial" panose="020B0604020202020204" pitchFamily="34" charset="0"/>
              <a:buChar char="•"/>
            </a:pPr>
            <a:r>
              <a:rPr lang="en-US" sz="3200" dirty="0">
                <a:solidFill>
                  <a:srgbClr val="0B2341"/>
                </a:solidFill>
                <a:latin typeface="Avenir Next LT Pro" panose="020B0504020202020204" pitchFamily="34" charset="77"/>
                <a:cs typeface="AcuminProSemiCond-Medium"/>
              </a:rPr>
              <a:t>Apivar 2.0 provided effective mite control without compromising colony strength</a:t>
            </a:r>
          </a:p>
          <a:p>
            <a:pPr marL="548640" marR="146614" algn="just">
              <a:lnSpc>
                <a:spcPct val="104600"/>
              </a:lnSpc>
            </a:pPr>
            <a:r>
              <a:rPr lang="en-US" sz="2600" u="sng" dirty="0">
                <a:solidFill>
                  <a:srgbClr val="0B2341"/>
                </a:solidFill>
                <a:latin typeface="Avenir Next LT Pro" panose="020B0504020202020204" pitchFamily="34" charset="77"/>
                <a:cs typeface="AcuminProSemiCond-Medium"/>
              </a:rPr>
              <a:t>Note</a:t>
            </a:r>
            <a:r>
              <a:rPr lang="en-US" sz="2600" dirty="0">
                <a:solidFill>
                  <a:srgbClr val="0B2341"/>
                </a:solidFill>
                <a:latin typeface="Avenir Next LT Pro" panose="020B0504020202020204" pitchFamily="34" charset="77"/>
                <a:cs typeface="AcuminProSemiCond-Medium"/>
              </a:rPr>
              <a:t>: rotation is important to limit miticide resistance</a:t>
            </a:r>
          </a:p>
          <a:p>
            <a:pPr marL="571500" marR="146614" indent="-342900" algn="just">
              <a:lnSpc>
                <a:spcPct val="104600"/>
              </a:lnSpc>
              <a:spcBef>
                <a:spcPts val="1000"/>
              </a:spcBef>
              <a:buFont typeface="Arial" panose="020B0604020202020204" pitchFamily="34" charset="0"/>
              <a:buChar char="•"/>
            </a:pPr>
            <a:r>
              <a:rPr lang="en-US" sz="3200" dirty="0">
                <a:solidFill>
                  <a:srgbClr val="0B2341"/>
                </a:solidFill>
                <a:latin typeface="Avenir Next LT Pro" panose="020B0504020202020204" pitchFamily="34" charset="77"/>
                <a:cs typeface="AcuminProSemiCond-Medium"/>
              </a:rPr>
              <a:t>VarroxSan alone has demonstrated mixed results in other studies</a:t>
            </a:r>
            <a:r>
              <a:rPr lang="en-US" sz="3200" baseline="30000" dirty="0">
                <a:solidFill>
                  <a:srgbClr val="0B2341"/>
                </a:solidFill>
                <a:latin typeface="Avenir Next LT Pro" panose="020B0504020202020204" pitchFamily="34" charset="77"/>
                <a:cs typeface="AcuminProSemiCond-Medium"/>
              </a:rPr>
              <a:t>5-7</a:t>
            </a:r>
            <a:r>
              <a:rPr lang="en-US" sz="3200" dirty="0">
                <a:solidFill>
                  <a:srgbClr val="0B2341"/>
                </a:solidFill>
                <a:latin typeface="Avenir Next LT Pro" panose="020B0504020202020204" pitchFamily="34" charset="77"/>
                <a:cs typeface="AcuminProSemiCond-Medium"/>
              </a:rPr>
              <a:t>. We demonstrated that VarroxSan is not consistently effective when applied alone, but was more consistent following a flash treatment</a:t>
            </a:r>
          </a:p>
          <a:p>
            <a:pPr marL="571500" marR="146614" indent="-342900" algn="just">
              <a:lnSpc>
                <a:spcPct val="104600"/>
              </a:lnSpc>
              <a:spcBef>
                <a:spcPts val="1000"/>
              </a:spcBef>
              <a:buFont typeface="Arial" panose="020B0604020202020204" pitchFamily="34" charset="0"/>
              <a:buChar char="•"/>
            </a:pPr>
            <a:r>
              <a:rPr lang="en-US" sz="3200" dirty="0">
                <a:solidFill>
                  <a:srgbClr val="0B2341"/>
                </a:solidFill>
                <a:latin typeface="Avenir Next LT Pro" panose="020B0504020202020204" pitchFamily="34" charset="77"/>
                <a:cs typeface="AcuminProSemiCond-Medium"/>
              </a:rPr>
              <a:t>Future work should compare different combinations of flash treatments combined with extended-release products</a:t>
            </a:r>
          </a:p>
        </p:txBody>
      </p:sp>
      <p:pic>
        <p:nvPicPr>
          <p:cNvPr id="2" name="Picture 1" descr="A beekeeper with nitrile gloves using a caulking gun to apply AmiFlex onto a wooden popsicle stick (tongue depressor) and placing it on top of frames, parallel to the frame orientation. Two popsicle sticks are being applied to this deep brood chamber.">
            <a:extLst>
              <a:ext uri="{FF2B5EF4-FFF2-40B4-BE49-F238E27FC236}">
                <a16:creationId xmlns:a16="http://schemas.microsoft.com/office/drawing/2014/main" id="{8E072BB3-6A4C-6026-8747-9EA87D2D5884}"/>
              </a:ext>
            </a:extLst>
          </p:cNvPr>
          <p:cNvPicPr>
            <a:picLocks noChangeAspect="1"/>
          </p:cNvPicPr>
          <p:nvPr/>
        </p:nvPicPr>
        <p:blipFill>
          <a:blip r:embed="rId6">
            <a:extLst>
              <a:ext uri="{28A0092B-C50C-407E-A947-70E740481C1C}">
                <a14:useLocalDpi xmlns:a14="http://schemas.microsoft.com/office/drawing/2010/main" val="0"/>
              </a:ext>
            </a:extLst>
          </a:blip>
          <a:srcRect l="546" t="7752" r="13212" b="17458"/>
          <a:stretch>
            <a:fillRect/>
          </a:stretch>
        </p:blipFill>
        <p:spPr>
          <a:xfrm>
            <a:off x="2612229" y="10973289"/>
            <a:ext cx="1996080" cy="2308000"/>
          </a:xfrm>
          <a:prstGeom prst="rect">
            <a:avLst/>
          </a:prstGeom>
        </p:spPr>
      </p:pic>
      <p:pic>
        <p:nvPicPr>
          <p:cNvPr id="4" name="Picture 2" descr="An image of a beekeeper wearing nitrile gloves to install VarroxSan strips, which fold over the frame so that each end of the strip goes between neighboring frames. This deep brood box contains 4 strips of VarroxSan.">
            <a:extLst>
              <a:ext uri="{FF2B5EF4-FFF2-40B4-BE49-F238E27FC236}">
                <a16:creationId xmlns:a16="http://schemas.microsoft.com/office/drawing/2014/main" id="{2E48CABA-4527-E87D-4081-CD17C53EFEA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09" t="1881" r="9554" b="20524"/>
          <a:stretch>
            <a:fillRect/>
          </a:stretch>
        </p:blipFill>
        <p:spPr bwMode="auto">
          <a:xfrm>
            <a:off x="244506" y="10966196"/>
            <a:ext cx="201631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eekeeper with nitrile gloves using a syringe to apply thymol gel to a 3x5 piece of cardboard, which is placed on top of a deep brood chamber. A single application is being made to the deep brood box, with a volume of 25 mL.">
            <a:extLst>
              <a:ext uri="{FF2B5EF4-FFF2-40B4-BE49-F238E27FC236}">
                <a16:creationId xmlns:a16="http://schemas.microsoft.com/office/drawing/2014/main" id="{C1714CA4-8112-B914-43E4-629D817588A3}"/>
              </a:ext>
            </a:extLst>
          </p:cNvPr>
          <p:cNvPicPr>
            <a:picLocks noChangeAspect="1"/>
          </p:cNvPicPr>
          <p:nvPr/>
        </p:nvPicPr>
        <p:blipFill>
          <a:blip r:embed="rId8" cstate="print">
            <a:extLst>
              <a:ext uri="{28A0092B-C50C-407E-A947-70E740481C1C}">
                <a14:useLocalDpi xmlns:a14="http://schemas.microsoft.com/office/drawing/2010/main" val="0"/>
              </a:ext>
            </a:extLst>
          </a:blip>
          <a:srcRect l="29784" t="-117" r="25845" b="37399"/>
          <a:stretch>
            <a:fillRect/>
          </a:stretch>
        </p:blipFill>
        <p:spPr>
          <a:xfrm>
            <a:off x="7317318" y="10919889"/>
            <a:ext cx="2025794" cy="2148221"/>
          </a:xfrm>
          <a:prstGeom prst="rect">
            <a:avLst/>
          </a:prstGeom>
        </p:spPr>
      </p:pic>
      <p:pic>
        <p:nvPicPr>
          <p:cNvPr id="10" name="Picture 2" descr="A beekeeper with nitrile gloves applying Apivar 2.0 plastic strips. The top of the strip folds over the frame so that the main portion of the strip goes between two frames. Two Apivar 2.0 strips are being applied to this deep brood box.">
            <a:extLst>
              <a:ext uri="{FF2B5EF4-FFF2-40B4-BE49-F238E27FC236}">
                <a16:creationId xmlns:a16="http://schemas.microsoft.com/office/drawing/2014/main" id="{C0B7B3D4-A264-06AE-15BE-09ED5D31F6D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424" b="16393"/>
          <a:stretch>
            <a:fillRect/>
          </a:stretch>
        </p:blipFill>
        <p:spPr bwMode="auto">
          <a:xfrm>
            <a:off x="4948184" y="10919889"/>
            <a:ext cx="2016318" cy="2286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D66BEB1-42E5-6E8A-C232-77EF7DC15E4C}"/>
              </a:ext>
            </a:extLst>
          </p:cNvPr>
          <p:cNvSpPr/>
          <p:nvPr/>
        </p:nvSpPr>
        <p:spPr>
          <a:xfrm>
            <a:off x="7404405" y="11263648"/>
            <a:ext cx="1828800" cy="5555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Proprietary thymol product</a:t>
            </a:r>
          </a:p>
        </p:txBody>
      </p:sp>
      <p:pic>
        <p:nvPicPr>
          <p:cNvPr id="14" name="Picture 13" descr="A logo with white text&#10;&#10;AI-generated content may be incorrect.">
            <a:extLst>
              <a:ext uri="{FF2B5EF4-FFF2-40B4-BE49-F238E27FC236}">
                <a16:creationId xmlns:a16="http://schemas.microsoft.com/office/drawing/2014/main" id="{B504EFE5-9047-3EC2-37CD-5FF39A47D7B0}"/>
              </a:ext>
            </a:extLst>
          </p:cNvPr>
          <p:cNvPicPr>
            <a:picLocks noChangeAspect="1"/>
          </p:cNvPicPr>
          <p:nvPr/>
        </p:nvPicPr>
        <p:blipFill>
          <a:blip r:embed="rId10"/>
          <a:stretch>
            <a:fillRect/>
          </a:stretch>
        </p:blipFill>
        <p:spPr>
          <a:xfrm>
            <a:off x="5053473" y="10598646"/>
            <a:ext cx="1828800" cy="993642"/>
          </a:xfrm>
          <a:prstGeom prst="rect">
            <a:avLst/>
          </a:prstGeom>
        </p:spPr>
      </p:pic>
      <p:pic>
        <p:nvPicPr>
          <p:cNvPr id="19" name="Picture 18" descr="A blue and white logo with a bee&#10;&#10;AI-generated content may be incorrect.">
            <a:extLst>
              <a:ext uri="{FF2B5EF4-FFF2-40B4-BE49-F238E27FC236}">
                <a16:creationId xmlns:a16="http://schemas.microsoft.com/office/drawing/2014/main" id="{C67757F1-58AB-4036-C208-269C78836EBF}"/>
              </a:ext>
            </a:extLst>
          </p:cNvPr>
          <p:cNvPicPr>
            <a:picLocks noChangeAspect="1"/>
          </p:cNvPicPr>
          <p:nvPr/>
        </p:nvPicPr>
        <p:blipFill>
          <a:blip r:embed="rId11"/>
          <a:stretch>
            <a:fillRect/>
          </a:stretch>
        </p:blipFill>
        <p:spPr>
          <a:xfrm>
            <a:off x="353646" y="10665083"/>
            <a:ext cx="1828800" cy="1111146"/>
          </a:xfrm>
          <a:prstGeom prst="rect">
            <a:avLst/>
          </a:prstGeom>
        </p:spPr>
      </p:pic>
      <p:pic>
        <p:nvPicPr>
          <p:cNvPr id="20" name="Picture 19">
            <a:extLst>
              <a:ext uri="{FF2B5EF4-FFF2-40B4-BE49-F238E27FC236}">
                <a16:creationId xmlns:a16="http://schemas.microsoft.com/office/drawing/2014/main" id="{72AC61C8-AE87-D1F8-5667-A35FEF479B1B}"/>
              </a:ext>
            </a:extLst>
          </p:cNvPr>
          <p:cNvPicPr>
            <a:picLocks noChangeAspect="1"/>
          </p:cNvPicPr>
          <p:nvPr/>
        </p:nvPicPr>
        <p:blipFill>
          <a:blip r:embed="rId12"/>
          <a:stretch>
            <a:fillRect/>
          </a:stretch>
        </p:blipFill>
        <p:spPr>
          <a:xfrm>
            <a:off x="2695869" y="10618811"/>
            <a:ext cx="1828800" cy="605641"/>
          </a:xfrm>
          <a:prstGeom prst="rect">
            <a:avLst/>
          </a:prstGeom>
        </p:spPr>
      </p:pic>
      <p:pic>
        <p:nvPicPr>
          <p:cNvPr id="21" name="Picture 20">
            <a:extLst>
              <a:ext uri="{FF2B5EF4-FFF2-40B4-BE49-F238E27FC236}">
                <a16:creationId xmlns:a16="http://schemas.microsoft.com/office/drawing/2014/main" id="{2932C2A3-754D-9B7F-C7CC-A89A1B808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04405" y="10581930"/>
            <a:ext cx="1828800" cy="696277"/>
          </a:xfrm>
          <a:prstGeom prst="rect">
            <a:avLst/>
          </a:prstGeom>
        </p:spPr>
      </p:pic>
      <p:sp>
        <p:nvSpPr>
          <p:cNvPr id="22" name="Rectangle 21">
            <a:extLst>
              <a:ext uri="{FF2B5EF4-FFF2-40B4-BE49-F238E27FC236}">
                <a16:creationId xmlns:a16="http://schemas.microsoft.com/office/drawing/2014/main" id="{9D2A8BF6-029E-73FD-8A73-284B6B8E9EC3}"/>
              </a:ext>
            </a:extLst>
          </p:cNvPr>
          <p:cNvSpPr/>
          <p:nvPr/>
        </p:nvSpPr>
        <p:spPr>
          <a:xfrm>
            <a:off x="264744" y="12882191"/>
            <a:ext cx="1996080" cy="1026304"/>
          </a:xfrm>
          <a:prstGeom prst="rect">
            <a:avLst/>
          </a:prstGeom>
          <a:solidFill>
            <a:srgbClr val="0B23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venir Next LT Pro" panose="020B0504020202020204" pitchFamily="34" charset="0"/>
              </a:rPr>
              <a:t>Oxalic acid strips</a:t>
            </a:r>
          </a:p>
          <a:p>
            <a:pPr algn="ctr">
              <a:spcBef>
                <a:spcPts val="300"/>
              </a:spcBef>
            </a:pPr>
            <a:r>
              <a:rPr lang="en-US" sz="2000" b="1" dirty="0">
                <a:solidFill>
                  <a:schemeClr val="bg1"/>
                </a:solidFill>
                <a:latin typeface="Avenir Next LT Pro" panose="020B0504020202020204" pitchFamily="34" charset="0"/>
              </a:rPr>
              <a:t>2024</a:t>
            </a:r>
          </a:p>
        </p:txBody>
      </p:sp>
      <p:sp>
        <p:nvSpPr>
          <p:cNvPr id="24" name="Rectangle 23">
            <a:extLst>
              <a:ext uri="{FF2B5EF4-FFF2-40B4-BE49-F238E27FC236}">
                <a16:creationId xmlns:a16="http://schemas.microsoft.com/office/drawing/2014/main" id="{95FFE286-40F9-2701-960D-4CD01A6C065E}"/>
              </a:ext>
            </a:extLst>
          </p:cNvPr>
          <p:cNvSpPr/>
          <p:nvPr/>
        </p:nvSpPr>
        <p:spPr>
          <a:xfrm>
            <a:off x="2612229" y="12882191"/>
            <a:ext cx="1996080" cy="1026304"/>
          </a:xfrm>
          <a:prstGeom prst="rect">
            <a:avLst/>
          </a:prstGeom>
          <a:solidFill>
            <a:srgbClr val="0B23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venir Next LT Pro" panose="020B0504020202020204" pitchFamily="34" charset="0"/>
              </a:rPr>
              <a:t>Amitraz flash treatment</a:t>
            </a:r>
          </a:p>
          <a:p>
            <a:pPr algn="ctr">
              <a:spcBef>
                <a:spcPts val="300"/>
              </a:spcBef>
            </a:pPr>
            <a:r>
              <a:rPr lang="en-US" sz="2000" b="1" dirty="0">
                <a:solidFill>
                  <a:schemeClr val="bg1"/>
                </a:solidFill>
                <a:latin typeface="Avenir Next LT Pro" panose="020B0504020202020204" pitchFamily="34" charset="0"/>
              </a:rPr>
              <a:t>2024</a:t>
            </a:r>
          </a:p>
        </p:txBody>
      </p:sp>
      <p:sp>
        <p:nvSpPr>
          <p:cNvPr id="25" name="Rectangle 24">
            <a:extLst>
              <a:ext uri="{FF2B5EF4-FFF2-40B4-BE49-F238E27FC236}">
                <a16:creationId xmlns:a16="http://schemas.microsoft.com/office/drawing/2014/main" id="{857182FB-AF12-544B-8E20-11D1D343CEEE}"/>
              </a:ext>
            </a:extLst>
          </p:cNvPr>
          <p:cNvSpPr/>
          <p:nvPr/>
        </p:nvSpPr>
        <p:spPr>
          <a:xfrm>
            <a:off x="4945565" y="12882191"/>
            <a:ext cx="2016318" cy="1026304"/>
          </a:xfrm>
          <a:prstGeom prst="rect">
            <a:avLst/>
          </a:prstGeom>
          <a:solidFill>
            <a:srgbClr val="0B23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venir Next LT Pro" panose="020B0504020202020204" pitchFamily="34" charset="0"/>
              </a:rPr>
              <a:t>Amitraz strips</a:t>
            </a:r>
          </a:p>
          <a:p>
            <a:pPr algn="ctr">
              <a:spcBef>
                <a:spcPts val="300"/>
              </a:spcBef>
            </a:pPr>
            <a:r>
              <a:rPr lang="en-US" sz="2000" b="1" dirty="0">
                <a:solidFill>
                  <a:schemeClr val="bg1"/>
                </a:solidFill>
                <a:latin typeface="Avenir Next LT Pro" panose="020B0504020202020204" pitchFamily="34" charset="0"/>
              </a:rPr>
              <a:t>2024</a:t>
            </a:r>
          </a:p>
        </p:txBody>
      </p:sp>
      <p:sp>
        <p:nvSpPr>
          <p:cNvPr id="27" name="Rectangle 26">
            <a:extLst>
              <a:ext uri="{FF2B5EF4-FFF2-40B4-BE49-F238E27FC236}">
                <a16:creationId xmlns:a16="http://schemas.microsoft.com/office/drawing/2014/main" id="{F75FC06B-318D-AC20-4B98-2C44A19DE455}"/>
              </a:ext>
            </a:extLst>
          </p:cNvPr>
          <p:cNvSpPr/>
          <p:nvPr/>
        </p:nvSpPr>
        <p:spPr>
          <a:xfrm>
            <a:off x="7314698" y="12885209"/>
            <a:ext cx="2025794" cy="1026304"/>
          </a:xfrm>
          <a:prstGeom prst="rect">
            <a:avLst/>
          </a:prstGeom>
          <a:solidFill>
            <a:srgbClr val="0B23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venir Next LT Pro" panose="020B0504020202020204" pitchFamily="34" charset="0"/>
              </a:rPr>
              <a:t>Currently undergoing registration</a:t>
            </a:r>
            <a:endParaRPr lang="en-US" sz="2000" b="1" dirty="0">
              <a:solidFill>
                <a:schemeClr val="bg1"/>
              </a:solidFill>
              <a:latin typeface="Avenir Next LT Pro" panose="020B0504020202020204" pitchFamily="34" charset="0"/>
            </a:endParaRPr>
          </a:p>
        </p:txBody>
      </p:sp>
      <p:pic>
        <p:nvPicPr>
          <p:cNvPr id="61" name="Picture 60" descr="Veto-pharma logo">
            <a:extLst>
              <a:ext uri="{FF2B5EF4-FFF2-40B4-BE49-F238E27FC236}">
                <a16:creationId xmlns:a16="http://schemas.microsoft.com/office/drawing/2014/main" id="{620B1938-B605-8A01-F0E2-6C9D0087BB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47" y="48992014"/>
            <a:ext cx="3265925" cy="1243433"/>
          </a:xfrm>
          <a:prstGeom prst="rect">
            <a:avLst/>
          </a:prstGeom>
        </p:spPr>
      </p:pic>
      <p:pic>
        <p:nvPicPr>
          <p:cNvPr id="62" name="Picture 61" descr="Auburn Alabama Agricultural Experiment Station logo">
            <a:extLst>
              <a:ext uri="{FF2B5EF4-FFF2-40B4-BE49-F238E27FC236}">
                <a16:creationId xmlns:a16="http://schemas.microsoft.com/office/drawing/2014/main" id="{0945C0FD-29DB-2A91-E9B3-2807FE651A88}"/>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983618" y="48922316"/>
            <a:ext cx="1468992" cy="1382830"/>
          </a:xfrm>
          <a:prstGeom prst="rect">
            <a:avLst/>
          </a:prstGeom>
        </p:spPr>
      </p:pic>
      <p:pic>
        <p:nvPicPr>
          <p:cNvPr id="63" name="Picture 62" descr="Alabama Department of Agriculture and Industries logo">
            <a:extLst>
              <a:ext uri="{FF2B5EF4-FFF2-40B4-BE49-F238E27FC236}">
                <a16:creationId xmlns:a16="http://schemas.microsoft.com/office/drawing/2014/main" id="{7C8DCB67-9545-125E-2003-1C5C74841F3E}"/>
              </a:ext>
            </a:extLst>
          </p:cNvPr>
          <p:cNvPicPr>
            <a:picLocks noChangeAspect="1"/>
          </p:cNvPicPr>
          <p:nvPr/>
        </p:nvPicPr>
        <p:blipFill>
          <a:blip r:embed="rId15"/>
          <a:stretch>
            <a:fillRect/>
          </a:stretch>
        </p:blipFill>
        <p:spPr>
          <a:xfrm>
            <a:off x="6010484" y="48928318"/>
            <a:ext cx="1393921" cy="1393921"/>
          </a:xfrm>
          <a:prstGeom prst="rect">
            <a:avLst/>
          </a:prstGeom>
        </p:spPr>
      </p:pic>
      <p:pic>
        <p:nvPicPr>
          <p:cNvPr id="64" name="Graphic 63" descr="USDA National Institute of Food and Agriculture Logo">
            <a:extLst>
              <a:ext uri="{FF2B5EF4-FFF2-40B4-BE49-F238E27FC236}">
                <a16:creationId xmlns:a16="http://schemas.microsoft.com/office/drawing/2014/main" id="{9A5701DA-53BD-086C-76C2-435A84E4E32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5816" y="50449374"/>
            <a:ext cx="7393623" cy="674337"/>
          </a:xfrm>
          <a:prstGeom prst="rect">
            <a:avLst/>
          </a:prstGeom>
        </p:spPr>
      </p:pic>
      <p:pic>
        <p:nvPicPr>
          <p:cNvPr id="65" name="Content Placeholder 8" descr="Alabama Extension logo">
            <a:extLst>
              <a:ext uri="{FF2B5EF4-FFF2-40B4-BE49-F238E27FC236}">
                <a16:creationId xmlns:a16="http://schemas.microsoft.com/office/drawing/2014/main" id="{D6759EED-FBAE-C844-BB1F-A005C311B1EF}"/>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8063364" y="49226794"/>
            <a:ext cx="1117317" cy="1779797"/>
          </a:xfrm>
          <a:prstGeom prst="rect">
            <a:avLst/>
          </a:prstGeom>
        </p:spPr>
      </p:pic>
      <p:sp>
        <p:nvSpPr>
          <p:cNvPr id="15" name="Section 2 head">
            <a:extLst>
              <a:ext uri="{FF2B5EF4-FFF2-40B4-BE49-F238E27FC236}">
                <a16:creationId xmlns:a16="http://schemas.microsoft.com/office/drawing/2014/main" id="{96E65B77-71F8-5FF7-0263-64D2447C493E}"/>
              </a:ext>
            </a:extLst>
          </p:cNvPr>
          <p:cNvSpPr txBox="1"/>
          <p:nvPr/>
        </p:nvSpPr>
        <p:spPr>
          <a:xfrm>
            <a:off x="-12629" y="48255735"/>
            <a:ext cx="3811471" cy="674336"/>
          </a:xfrm>
          <a:prstGeom prst="rect">
            <a:avLst/>
          </a:prstGeom>
        </p:spPr>
        <p:txBody>
          <a:bodyPr vert="horz" wrap="square" lIns="0" tIns="58214" rIns="0" bIns="0" rtlCol="0">
            <a:spAutoFit/>
          </a:bodyPr>
          <a:lstStyle/>
          <a:p>
            <a:pPr marL="91440">
              <a:spcBef>
                <a:spcPts val="459"/>
              </a:spcBef>
            </a:pPr>
            <a:r>
              <a:rPr lang="en-US" sz="4000" b="1" i="1" dirty="0">
                <a:solidFill>
                  <a:srgbClr val="0B2341"/>
                </a:solidFill>
                <a:latin typeface="Avenir Next LT Pro Demi" panose="020B0504020202020204" pitchFamily="34" charset="77"/>
                <a:cs typeface="AcuminProExtraCond-BlackItalic"/>
              </a:rPr>
              <a:t>Funding</a:t>
            </a:r>
            <a:endParaRPr sz="4000" b="1" i="1" dirty="0">
              <a:solidFill>
                <a:srgbClr val="0B2341"/>
              </a:solidFill>
              <a:latin typeface="Avenir Next LT Pro Demi" panose="020B0504020202020204" pitchFamily="34" charset="77"/>
              <a:cs typeface="AcuminProExtraCond-BlackItalic"/>
            </a:endParaRPr>
          </a:p>
        </p:txBody>
      </p:sp>
      <p:pic>
        <p:nvPicPr>
          <p:cNvPr id="67" name="Picture 66" descr="A boxplot showing differences in alcohol wash (Varroa per 100 bees) between treatments over the following days: pre-treatment, day 7, day 21, day 49, and treatment end (varying day). Apivar was significantly less than VarroxSan followed by AmiFlex on day 7. All treatments were significantly less than VarroxSan followed by AmiFlex on day 21. There were no significant differences for the pre-treatment, day 49, and treatment end measurements.">
            <a:extLst>
              <a:ext uri="{FF2B5EF4-FFF2-40B4-BE49-F238E27FC236}">
                <a16:creationId xmlns:a16="http://schemas.microsoft.com/office/drawing/2014/main" id="{E865E2DE-5DEF-6A87-DBD9-EF395EC97D06}"/>
              </a:ext>
            </a:extLst>
          </p:cNvPr>
          <p:cNvPicPr>
            <a:picLocks noChangeAspect="1"/>
          </p:cNvPicPr>
          <p:nvPr/>
        </p:nvPicPr>
        <p:blipFill>
          <a:blip r:embed="rId19"/>
          <a:srcRect t="2264" r="23815" b="24609"/>
          <a:stretch>
            <a:fillRect/>
          </a:stretch>
        </p:blipFill>
        <p:spPr>
          <a:xfrm>
            <a:off x="-9405" y="33438607"/>
            <a:ext cx="9624414" cy="5042393"/>
          </a:xfrm>
          <a:prstGeom prst="rect">
            <a:avLst/>
          </a:prstGeom>
        </p:spPr>
      </p:pic>
    </p:spTree>
    <p:extLst>
      <p:ext uri="{BB962C8B-B14F-4D97-AF65-F5344CB8AC3E}">
        <p14:creationId xmlns:p14="http://schemas.microsoft.com/office/powerpoint/2010/main" val="42872770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5578</TotalTime>
  <Words>449</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Avenir Next LT Pro</vt:lpstr>
      <vt:lpstr>Avenir Next LT Pro Demi</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Jennie Hill</dc:creator>
  <cp:keywords/>
  <dc:description/>
  <cp:lastModifiedBy>Brandon Shannon</cp:lastModifiedBy>
  <cp:revision>1</cp:revision>
  <dcterms:created xsi:type="dcterms:W3CDTF">2025-09-17T19:26:34Z</dcterms:created>
  <dcterms:modified xsi:type="dcterms:W3CDTF">2026-03-09T14:56:42Z</dcterms:modified>
  <cp:category/>
</cp:coreProperties>
</file>