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60" r:id="rId2"/>
  </p:sldIdLst>
  <p:sldSz cx="43891200" cy="32918400"/>
  <p:notesSz cx="32461200" cy="4343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9D7B9-52DD-5122-B660-BFD6DC9123DA}" name="Viraj Gandhi" initials="VG" userId="S::vdg0006@auburn.edu::131f9766-b1c5-4a71-a11e-9e837711fb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353FE"/>
    <a:srgbClr val="363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19109-2F9C-40D2-8B55-B941EF4DBD38}" v="2" dt="2026-03-25T18:50:2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6" autoAdjust="0"/>
    <p:restoredTop sz="96224" autoAdjust="0"/>
  </p:normalViewPr>
  <p:slideViewPr>
    <p:cSldViewPr snapToGrid="0">
      <p:cViewPr>
        <p:scale>
          <a:sx n="62" d="100"/>
          <a:sy n="62" d="100"/>
        </p:scale>
        <p:origin x="-8760" y="-2874"/>
      </p:cViewPr>
      <p:guideLst>
        <p:guide orient="horz" pos="10368"/>
        <p:guide pos="1382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Cullum" userId="b2559712-98ad-4b23-8977-9ae381def7a6" providerId="ADAL" clId="{F8AB16B5-438E-4259-955C-038267F78972}"/>
    <pc:docChg chg="modSld">
      <pc:chgData name="Jonathan Cullum" userId="b2559712-98ad-4b23-8977-9ae381def7a6" providerId="ADAL" clId="{F8AB16B5-438E-4259-955C-038267F78972}" dt="2026-03-25T18:53:02.957" v="13" actId="962"/>
      <pc:docMkLst>
        <pc:docMk/>
      </pc:docMkLst>
      <pc:sldChg chg="modSp mod">
        <pc:chgData name="Jonathan Cullum" userId="b2559712-98ad-4b23-8977-9ae381def7a6" providerId="ADAL" clId="{F8AB16B5-438E-4259-955C-038267F78972}" dt="2026-03-25T18:53:02.957" v="13" actId="962"/>
        <pc:sldMkLst>
          <pc:docMk/>
          <pc:sldMk cId="4047737091" sldId="260"/>
        </pc:sldMkLst>
        <pc:grpChg chg="mod">
          <ac:chgData name="Jonathan Cullum" userId="b2559712-98ad-4b23-8977-9ae381def7a6" providerId="ADAL" clId="{F8AB16B5-438E-4259-955C-038267F78972}" dt="2026-03-25T18:50:20.476" v="1" actId="962"/>
          <ac:grpSpMkLst>
            <pc:docMk/>
            <pc:sldMk cId="4047737091" sldId="260"/>
            <ac:grpSpMk id="43" creationId="{3B317EBD-32A6-D273-D2C6-8A5944D373AB}"/>
          </ac:grpSpMkLst>
        </pc:grpChg>
        <pc:picChg chg="mod">
          <ac:chgData name="Jonathan Cullum" userId="b2559712-98ad-4b23-8977-9ae381def7a6" providerId="ADAL" clId="{F8AB16B5-438E-4259-955C-038267F78972}" dt="2026-03-25T18:53:01.119" v="11" actId="962"/>
          <ac:picMkLst>
            <pc:docMk/>
            <pc:sldMk cId="4047737091" sldId="260"/>
            <ac:picMk id="12" creationId="{17B9BD7B-B2A5-5242-A659-75A96BC0A9C3}"/>
          </ac:picMkLst>
        </pc:picChg>
        <pc:picChg chg="mod">
          <ac:chgData name="Jonathan Cullum" userId="b2559712-98ad-4b23-8977-9ae381def7a6" providerId="ADAL" clId="{F8AB16B5-438E-4259-955C-038267F78972}" dt="2026-03-25T18:53:02.957" v="13" actId="962"/>
          <ac:picMkLst>
            <pc:docMk/>
            <pc:sldMk cId="4047737091" sldId="260"/>
            <ac:picMk id="20" creationId="{CDCEB03A-A0C9-28FB-6822-0B23A3FD42FE}"/>
          </ac:picMkLst>
        </pc:picChg>
        <pc:picChg chg="mod">
          <ac:chgData name="Jonathan Cullum" userId="b2559712-98ad-4b23-8977-9ae381def7a6" providerId="ADAL" clId="{F8AB16B5-438E-4259-955C-038267F78972}" dt="2026-03-25T18:52:56.096" v="7" actId="962"/>
          <ac:picMkLst>
            <pc:docMk/>
            <pc:sldMk cId="4047737091" sldId="260"/>
            <ac:picMk id="24" creationId="{DB0D7A55-27C5-1F84-25DA-A5BCAB99A1AC}"/>
          </ac:picMkLst>
        </pc:picChg>
        <pc:picChg chg="mod">
          <ac:chgData name="Jonathan Cullum" userId="b2559712-98ad-4b23-8977-9ae381def7a6" providerId="ADAL" clId="{F8AB16B5-438E-4259-955C-038267F78972}" dt="2026-03-25T18:52:58.634" v="9" actId="962"/>
          <ac:picMkLst>
            <pc:docMk/>
            <pc:sldMk cId="4047737091" sldId="260"/>
            <ac:picMk id="27" creationId="{8DB25E9D-5BCC-123A-1558-250860140FD0}"/>
          </ac:picMkLst>
        </pc:picChg>
        <pc:picChg chg="mod">
          <ac:chgData name="Jonathan Cullum" userId="b2559712-98ad-4b23-8977-9ae381def7a6" providerId="ADAL" clId="{F8AB16B5-438E-4259-955C-038267F78972}" dt="2026-03-25T18:50:35.316" v="3" actId="962"/>
          <ac:picMkLst>
            <pc:docMk/>
            <pc:sldMk cId="4047737091" sldId="260"/>
            <ac:picMk id="60" creationId="{5313242A-CB61-4CF3-6944-740F2A498105}"/>
          </ac:picMkLst>
        </pc:picChg>
        <pc:picChg chg="mod">
          <ac:chgData name="Jonathan Cullum" userId="b2559712-98ad-4b23-8977-9ae381def7a6" providerId="ADAL" clId="{F8AB16B5-438E-4259-955C-038267F78972}" dt="2026-03-25T18:50:46.592" v="5" actId="962"/>
          <ac:picMkLst>
            <pc:docMk/>
            <pc:sldMk cId="4047737091" sldId="260"/>
            <ac:picMk id="1344" creationId="{C2140302-FE5A-69A8-4AC7-DDE4AC130D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E3E13-2D87-40C1-842C-2C37C8F85C9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45452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E3E13-2D87-40C1-842C-2C37C8F85C9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268361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E3E13-2D87-40C1-842C-2C37C8F85C9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229794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E3E13-2D87-40C1-842C-2C37C8F85C9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42240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E3E13-2D87-40C1-842C-2C37C8F85C9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84646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E3E13-2D87-40C1-842C-2C37C8F85C9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396031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E3E13-2D87-40C1-842C-2C37C8F85C93}"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366781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E3E13-2D87-40C1-842C-2C37C8F85C93}"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336986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E3E13-2D87-40C1-842C-2C37C8F85C9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24859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CAE3E13-2D87-40C1-842C-2C37C8F85C9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341091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CAE3E13-2D87-40C1-842C-2C37C8F85C93}"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BB06-E0E7-4C02-AB9F-A69224F4377E}" type="slidenum">
              <a:rPr lang="en-US" smtClean="0"/>
              <a:t>‹#›</a:t>
            </a:fld>
            <a:endParaRPr lang="en-US"/>
          </a:p>
        </p:txBody>
      </p:sp>
    </p:spTree>
    <p:extLst>
      <p:ext uri="{BB962C8B-B14F-4D97-AF65-F5344CB8AC3E}">
        <p14:creationId xmlns:p14="http://schemas.microsoft.com/office/powerpoint/2010/main" val="319199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ACAE3E13-2D87-40C1-842C-2C37C8F85C93}" type="datetimeFigureOut">
              <a:rPr lang="en-US" smtClean="0"/>
              <a:t>3/25/2026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0D1BB06-E0E7-4C02-AB9F-A69224F4377E}" type="slidenum">
              <a:rPr lang="en-US" smtClean="0"/>
              <a:t>‹#›</a:t>
            </a:fld>
            <a:endParaRPr lang="en-US"/>
          </a:p>
        </p:txBody>
      </p:sp>
    </p:spTree>
    <p:extLst>
      <p:ext uri="{BB962C8B-B14F-4D97-AF65-F5344CB8AC3E}">
        <p14:creationId xmlns:p14="http://schemas.microsoft.com/office/powerpoint/2010/main" val="914559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Relationship Id="rId16" Type="http://schemas.openxmlformats.org/officeDocument/2006/relationships/image" Target="../media/image15.t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ti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tif"/><Relationship Id="rId4" Type="http://schemas.openxmlformats.org/officeDocument/2006/relationships/image" Target="../media/image3.jpeg"/><Relationship Id="rId9" Type="http://schemas.openxmlformats.org/officeDocument/2006/relationships/image" Target="../media/image8.ti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4" name="Picture 1343" descr="LC-IM-MS/MS spectra acquired in positive ion mode for foodborne pathogens including five Escherichia coli strains, five Salmonella serovars, Listeria monocytogenes, and Campylobacter jejuni as well as their mixtures. MS spectra of single cultures, co-cultures, and pooled extracts demonstrate that each bacterium retains a distinct lipid fingerprint detectable within mixed samples.">
            <a:extLst>
              <a:ext uri="{FF2B5EF4-FFF2-40B4-BE49-F238E27FC236}">
                <a16:creationId xmlns:a16="http://schemas.microsoft.com/office/drawing/2014/main" id="{C2140302-FE5A-69A8-4AC7-DDE4AC130D99}"/>
              </a:ext>
            </a:extLst>
          </p:cNvPr>
          <p:cNvPicPr>
            <a:picLocks noChangeAspect="1"/>
          </p:cNvPicPr>
          <p:nvPr/>
        </p:nvPicPr>
        <p:blipFill>
          <a:blip r:embed="rId2"/>
          <a:stretch>
            <a:fillRect/>
          </a:stretch>
        </p:blipFill>
        <p:spPr>
          <a:xfrm>
            <a:off x="14908907" y="4495439"/>
            <a:ext cx="11999572" cy="17178810"/>
          </a:xfrm>
          <a:prstGeom prst="rect">
            <a:avLst/>
          </a:prstGeom>
        </p:spPr>
      </p:pic>
      <p:sp>
        <p:nvSpPr>
          <p:cNvPr id="4" name="TextBox 3">
            <a:extLst>
              <a:ext uri="{FF2B5EF4-FFF2-40B4-BE49-F238E27FC236}">
                <a16:creationId xmlns:a16="http://schemas.microsoft.com/office/drawing/2014/main" id="{3BF50ABE-870C-42DF-871E-F00A57D5AFD4}"/>
              </a:ext>
            </a:extLst>
          </p:cNvPr>
          <p:cNvSpPr txBox="1"/>
          <p:nvPr/>
        </p:nvSpPr>
        <p:spPr>
          <a:xfrm>
            <a:off x="1" y="-13553"/>
            <a:ext cx="43891198" cy="5029200"/>
          </a:xfrm>
          <a:prstGeom prst="rect">
            <a:avLst/>
          </a:prstGeom>
          <a:solidFill>
            <a:schemeClr val="accent2"/>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endPar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endPar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endPar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endPar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Rectangle 52">
            <a:extLst>
              <a:ext uri="{FF2B5EF4-FFF2-40B4-BE49-F238E27FC236}">
                <a16:creationId xmlns:a16="http://schemas.microsoft.com/office/drawing/2014/main" id="{00F0B70A-48F3-4A94-9E74-172C5A4077FD}"/>
              </a:ext>
            </a:extLst>
          </p:cNvPr>
          <p:cNvSpPr txBox="1"/>
          <p:nvPr/>
        </p:nvSpPr>
        <p:spPr>
          <a:xfrm>
            <a:off x="109352" y="5150767"/>
            <a:ext cx="14868311"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Introduction</a:t>
            </a:r>
            <a:endParaRPr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Rectangle 51">
            <a:extLst>
              <a:ext uri="{FF2B5EF4-FFF2-40B4-BE49-F238E27FC236}">
                <a16:creationId xmlns:a16="http://schemas.microsoft.com/office/drawing/2014/main" id="{A6D7CAE5-A9F6-40F4-9BF5-4D77985D94C2}"/>
              </a:ext>
            </a:extLst>
          </p:cNvPr>
          <p:cNvSpPr txBox="1"/>
          <p:nvPr/>
        </p:nvSpPr>
        <p:spPr>
          <a:xfrm>
            <a:off x="158496" y="6004779"/>
            <a:ext cx="14868310" cy="10792635"/>
          </a:xfrm>
          <a:prstGeom prst="rect">
            <a:avLst/>
          </a:prstGeom>
          <a:ln w="28575">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Foodborne pathogens are a leading cause of gastrointestinal illness, posing significant public health risks and economic burdens</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Conventional microbiological methods are constrained by long turnaround times and limited discriminatory power, often delaying clinical decision-making and appropriate treatment. </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Liquid chromatography coupled with ion mobility–tandem mass spectrometry (LC–IM–MS/MS) offers a four-dimensional platform capable of </a:t>
            </a:r>
            <a:r>
              <a:rPr lang="en-US" sz="3600" dirty="0">
                <a:latin typeface="Aptos" panose="020B0004020202020204" pitchFamily="34" charset="0"/>
                <a:cs typeface="Arial" panose="020B0604020202020204" pitchFamily="34" charset="0"/>
              </a:rPr>
              <a:t>discriminating</a:t>
            </a:r>
            <a:r>
              <a:rPr lang="en-US" sz="3600" dirty="0">
                <a:latin typeface="Arial" panose="020B0604020202020204" pitchFamily="34" charset="0"/>
                <a:cs typeface="Arial" panose="020B0604020202020204" pitchFamily="34" charset="0"/>
              </a:rPr>
              <a:t> pathogens, including in mixed bacterial populations</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We develop an LC-IM-MS/MS–based whole-omics platform, integrated with machine learning, for accurate identification and discrimination of foodborne pathogens at the strain and sub-strain levels in single, co-culture, and mixed bacterial samples</a:t>
            </a:r>
            <a:r>
              <a:rPr lang="en-US" sz="3600" dirty="0">
                <a:solidFill>
                  <a:srgbClr val="002060"/>
                </a:solidFill>
                <a:latin typeface="Arial" panose="020B0604020202020204" pitchFamily="34" charset="0"/>
                <a:cs typeface="Arial" panose="020B0604020202020204" pitchFamily="34" charset="0"/>
              </a:rPr>
              <a:t>.</a:t>
            </a:r>
          </a:p>
        </p:txBody>
      </p:sp>
      <p:sp>
        <p:nvSpPr>
          <p:cNvPr id="454" name="Rectangle 453">
            <a:extLst>
              <a:ext uri="{FF2B5EF4-FFF2-40B4-BE49-F238E27FC236}">
                <a16:creationId xmlns:a16="http://schemas.microsoft.com/office/drawing/2014/main" id="{6099440F-EDF0-43EE-B641-57BEC24A26F6}"/>
              </a:ext>
            </a:extLst>
          </p:cNvPr>
          <p:cNvSpPr/>
          <p:nvPr/>
        </p:nvSpPr>
        <p:spPr>
          <a:xfrm>
            <a:off x="5387386" y="589257"/>
            <a:ext cx="32675710" cy="4216539"/>
          </a:xfrm>
          <a:prstGeom prst="rect">
            <a:avLst/>
          </a:prstGeom>
        </p:spPr>
        <p:txBody>
          <a:bodyPr wrap="square">
            <a:spAutoFit/>
          </a:bodyPr>
          <a:lstStyle/>
          <a:p>
            <a:pPr algn="ctr"/>
            <a:r>
              <a:rPr lang="en-US" sz="7000" b="1" dirty="0">
                <a:solidFill>
                  <a:srgbClr val="002060"/>
                </a:solidFill>
                <a:latin typeface="Arial" panose="020B0604020202020204" pitchFamily="34" charset="0"/>
                <a:ea typeface="Aptos" panose="020B0004020202020204" pitchFamily="34" charset="0"/>
                <a:cs typeface="Arial" panose="020B0604020202020204" pitchFamily="34" charset="0"/>
              </a:rPr>
              <a:t>Comprehensive Discrimination of Foodborne Bacteria Using Whole-Omics Profiling by LC-IM-MS/MS in Combination with Machine Learning Algorithms</a:t>
            </a:r>
            <a:endParaRPr lang="en-US" sz="7000" b="1" dirty="0">
              <a:solidFill>
                <a:srgbClr val="002060"/>
              </a:solidFill>
              <a:latin typeface="Arial" panose="020B0604020202020204" pitchFamily="34" charset="0"/>
              <a:cs typeface="Arial" panose="020B0604020202020204" pitchFamily="34" charset="0"/>
            </a:endParaRPr>
          </a:p>
          <a:p>
            <a:pPr algn="ctr"/>
            <a:r>
              <a:rPr lang="en-US" sz="5400" u="sng" dirty="0">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Adebowale S. Oyerinde</a:t>
            </a:r>
            <a:r>
              <a:rPr 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Iffat Jerin, Md </a:t>
            </a:r>
            <a:r>
              <a:rPr lang="en-US" sz="54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Naymor</a:t>
            </a:r>
            <a:r>
              <a:rPr lang="en-US" sz="5400" dirty="0">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 Rahaman, and Ahmed M. </a:t>
            </a:r>
            <a:r>
              <a:rPr lang="en-US" sz="54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Hamid</a:t>
            </a:r>
            <a:r>
              <a:rPr lang="en-US" sz="5400" baseline="30000" dirty="0" err="1">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PI</a:t>
            </a:r>
            <a:endParaRPr lang="en-US" sz="5400" baseline="30000" dirty="0">
              <a:solidFill>
                <a:schemeClr val="bg1"/>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a:p>
            <a:pPr algn="ctr">
              <a:spcBef>
                <a:spcPts val="1200"/>
              </a:spcBef>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Department of Chemistry and Biochemistry, Auburn University, 179 Chemistry Building, Auburn, AL 36849, United States</a:t>
            </a:r>
          </a:p>
          <a:p>
            <a:pPr algn="ctr"/>
            <a:endParaRPr lang="de-DE" sz="3600" baseline="30000" dirty="0">
              <a:solidFill>
                <a:schemeClr val="bg1"/>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4A78478F-324F-2292-9E2F-835D2073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4698" cy="5028887"/>
          </a:xfrm>
          <a:prstGeom prst="rect">
            <a:avLst/>
          </a:prstGeom>
          <a:noFill/>
          <a:extLst>
            <a:ext uri="{909E8E84-426E-40DD-AFC4-6F175D3DCCD1}">
              <a14:hiddenFill xmlns:a14="http://schemas.microsoft.com/office/drawing/2010/main">
                <a:solidFill>
                  <a:srgbClr val="FFFFFF"/>
                </a:solidFill>
              </a14:hiddenFill>
            </a:ext>
          </a:extLst>
        </p:spPr>
      </p:pic>
      <p:sp>
        <p:nvSpPr>
          <p:cNvPr id="1356" name="Rectangle 52">
            <a:extLst>
              <a:ext uri="{FF2B5EF4-FFF2-40B4-BE49-F238E27FC236}">
                <a16:creationId xmlns:a16="http://schemas.microsoft.com/office/drawing/2014/main" id="{01FE0C5C-EB6A-2A15-BCF7-FC15CFB564FC}"/>
              </a:ext>
            </a:extLst>
          </p:cNvPr>
          <p:cNvSpPr txBox="1"/>
          <p:nvPr/>
        </p:nvSpPr>
        <p:spPr>
          <a:xfrm>
            <a:off x="27574775" y="5208359"/>
            <a:ext cx="16212199"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Experimental</a:t>
            </a:r>
            <a:r>
              <a:rPr lang="en-US" sz="4500" dirty="0">
                <a:solidFill>
                  <a:schemeClr val="bg1"/>
                </a:solidFill>
                <a:effectLst>
                  <a:outerShdw blurRad="50800" dist="38100" dir="2700000" algn="tl" rotWithShape="0">
                    <a:prstClr val="black">
                      <a:alpha val="40000"/>
                    </a:prstClr>
                  </a:outerShdw>
                </a:effectLst>
                <a:latin typeface="Aptos" panose="020B0004020202020204" pitchFamily="34" charset="0"/>
                <a:cs typeface="Arial" panose="020B0604020202020204" pitchFamily="34" charset="0"/>
              </a:rPr>
              <a:t> Results</a:t>
            </a:r>
            <a:endParaRPr sz="4500" dirty="0">
              <a:solidFill>
                <a:schemeClr val="bg1"/>
              </a:solidFill>
              <a:effectLst>
                <a:outerShdw blurRad="50800" dist="38100" dir="2700000" algn="tl" rotWithShape="0">
                  <a:prstClr val="black">
                    <a:alpha val="40000"/>
                  </a:prstClr>
                </a:outerShdw>
              </a:effectLst>
              <a:latin typeface="Aptos" panose="020B0004020202020204" pitchFamily="34" charset="0"/>
              <a:cs typeface="Arial" panose="020B0604020202020204" pitchFamily="34" charset="0"/>
            </a:endParaRPr>
          </a:p>
        </p:txBody>
      </p:sp>
      <p:sp>
        <p:nvSpPr>
          <p:cNvPr id="1385" name="Rectangle 52">
            <a:extLst>
              <a:ext uri="{FF2B5EF4-FFF2-40B4-BE49-F238E27FC236}">
                <a16:creationId xmlns:a16="http://schemas.microsoft.com/office/drawing/2014/main" id="{EBC1C3F2-AC1B-8BCB-8C59-40FA627F1A1F}"/>
              </a:ext>
            </a:extLst>
          </p:cNvPr>
          <p:cNvSpPr txBox="1"/>
          <p:nvPr/>
        </p:nvSpPr>
        <p:spPr>
          <a:xfrm>
            <a:off x="27696150" y="24068657"/>
            <a:ext cx="16046954"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Conclusion</a:t>
            </a:r>
            <a:r>
              <a:rPr lang="en-US" sz="4500" dirty="0">
                <a:solidFill>
                  <a:schemeClr val="bg1"/>
                </a:solidFill>
                <a:effectLst>
                  <a:outerShdw blurRad="50800" dist="38100" dir="2700000" algn="tl" rotWithShape="0">
                    <a:prstClr val="black">
                      <a:alpha val="40000"/>
                    </a:prstClr>
                  </a:outerShdw>
                </a:effectLst>
                <a:latin typeface="Aptos" panose="020B0004020202020204" pitchFamily="34" charset="0"/>
                <a:cs typeface="Arial" panose="020B0604020202020204" pitchFamily="34" charset="0"/>
              </a:rPr>
              <a:t> and Future work</a:t>
            </a:r>
            <a:endParaRPr sz="4500" dirty="0">
              <a:solidFill>
                <a:schemeClr val="bg1"/>
              </a:solidFill>
              <a:effectLst>
                <a:outerShdw blurRad="50800" dist="38100" dir="2700000" algn="tl" rotWithShape="0">
                  <a:prstClr val="black">
                    <a:alpha val="40000"/>
                  </a:prstClr>
                </a:outerShdw>
              </a:effectLst>
              <a:latin typeface="Aptos" panose="020B0004020202020204" pitchFamily="34" charset="0"/>
              <a:cs typeface="Arial" panose="020B0604020202020204" pitchFamily="34" charset="0"/>
            </a:endParaRPr>
          </a:p>
        </p:txBody>
      </p:sp>
      <p:sp>
        <p:nvSpPr>
          <p:cNvPr id="1388" name="Rectangle 52">
            <a:extLst>
              <a:ext uri="{FF2B5EF4-FFF2-40B4-BE49-F238E27FC236}">
                <a16:creationId xmlns:a16="http://schemas.microsoft.com/office/drawing/2014/main" id="{657FDCFF-D2A9-D198-1AA2-F7F814ED1C5E}"/>
              </a:ext>
            </a:extLst>
          </p:cNvPr>
          <p:cNvSpPr txBox="1"/>
          <p:nvPr/>
        </p:nvSpPr>
        <p:spPr>
          <a:xfrm>
            <a:off x="15459748" y="28487161"/>
            <a:ext cx="11617462"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Acknowledgement</a:t>
            </a:r>
            <a:endParaRPr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390" name="Rectangle 52">
            <a:extLst>
              <a:ext uri="{FF2B5EF4-FFF2-40B4-BE49-F238E27FC236}">
                <a16:creationId xmlns:a16="http://schemas.microsoft.com/office/drawing/2014/main" id="{5239185A-988D-E2BF-0D6D-B6F19F359CD1}"/>
              </a:ext>
            </a:extLst>
          </p:cNvPr>
          <p:cNvSpPr txBox="1"/>
          <p:nvPr/>
        </p:nvSpPr>
        <p:spPr>
          <a:xfrm>
            <a:off x="15459748" y="25132211"/>
            <a:ext cx="11617462"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References</a:t>
            </a:r>
            <a:endParaRPr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3" name="Picture 322" descr="NIH (@NIH) / Twitter">
            <a:extLst>
              <a:ext uri="{FF2B5EF4-FFF2-40B4-BE49-F238E27FC236}">
                <a16:creationId xmlns:a16="http://schemas.microsoft.com/office/drawing/2014/main" id="{34287066-C1C7-40CE-9A6E-C38D1E014A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58" t="23373" r="11855" b="23454"/>
          <a:stretch/>
        </p:blipFill>
        <p:spPr bwMode="auto">
          <a:xfrm>
            <a:off x="15455934" y="29657371"/>
            <a:ext cx="2281023" cy="15672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981C636-7FC1-BFF4-5A75-C606C6DA3AFB}"/>
              </a:ext>
            </a:extLst>
          </p:cNvPr>
          <p:cNvPicPr>
            <a:picLocks noChangeAspect="1"/>
          </p:cNvPicPr>
          <p:nvPr/>
        </p:nvPicPr>
        <p:blipFill>
          <a:blip r:embed="rId5">
            <a:clrChange>
              <a:clrFrom>
                <a:srgbClr val="FFFFFF"/>
              </a:clrFrom>
              <a:clrTo>
                <a:srgbClr val="FFFFFF">
                  <a:alpha val="0"/>
                </a:srgbClr>
              </a:clrTo>
            </a:clrChange>
          </a:blip>
          <a:srcRect t="22756" b="22346"/>
          <a:stretch/>
        </p:blipFill>
        <p:spPr>
          <a:xfrm>
            <a:off x="22213485" y="30281460"/>
            <a:ext cx="4538032" cy="1401353"/>
          </a:xfrm>
          <a:prstGeom prst="rect">
            <a:avLst/>
          </a:prstGeom>
        </p:spPr>
      </p:pic>
      <p:pic>
        <p:nvPicPr>
          <p:cNvPr id="25" name="Picture 2" descr="The Auburn University logo.">
            <a:extLst>
              <a:ext uri="{FF2B5EF4-FFF2-40B4-BE49-F238E27FC236}">
                <a16:creationId xmlns:a16="http://schemas.microsoft.com/office/drawing/2014/main" id="{22342BED-B724-FFC7-E484-E81C2BDE2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87984" y="0"/>
            <a:ext cx="5703216" cy="5029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52">
            <a:extLst>
              <a:ext uri="{FF2B5EF4-FFF2-40B4-BE49-F238E27FC236}">
                <a16:creationId xmlns:a16="http://schemas.microsoft.com/office/drawing/2014/main" id="{5A7ECC44-82DA-3E82-258A-B232DA5B3668}"/>
              </a:ext>
            </a:extLst>
          </p:cNvPr>
          <p:cNvSpPr txBox="1"/>
          <p:nvPr/>
        </p:nvSpPr>
        <p:spPr>
          <a:xfrm>
            <a:off x="158495" y="17144922"/>
            <a:ext cx="14819167" cy="78483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Experiment setup</a:t>
            </a:r>
            <a:endParaRPr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57E799F-B2F5-57C8-961E-51474CD829BB}"/>
              </a:ext>
            </a:extLst>
          </p:cNvPr>
          <p:cNvSpPr txBox="1"/>
          <p:nvPr/>
        </p:nvSpPr>
        <p:spPr>
          <a:xfrm>
            <a:off x="15455934" y="31372828"/>
            <a:ext cx="3459521" cy="584775"/>
          </a:xfrm>
          <a:prstGeom prst="rect">
            <a:avLst/>
          </a:prstGeom>
          <a:noFill/>
        </p:spPr>
        <p:txBody>
          <a:bodyPr wrap="square">
            <a:spAutoFit/>
          </a:bodyPr>
          <a:lstStyle/>
          <a:p>
            <a:r>
              <a:rPr lang="en-US" sz="3200" dirty="0">
                <a:latin typeface="Aptos" panose="020B0004020202020204" pitchFamily="34" charset="0"/>
              </a:rPr>
              <a:t>1R35GM147225</a:t>
            </a:r>
          </a:p>
        </p:txBody>
      </p:sp>
      <p:sp>
        <p:nvSpPr>
          <p:cNvPr id="1438" name="Rectangle 52">
            <a:extLst>
              <a:ext uri="{FF2B5EF4-FFF2-40B4-BE49-F238E27FC236}">
                <a16:creationId xmlns:a16="http://schemas.microsoft.com/office/drawing/2014/main" id="{F4C464A0-AF07-0914-E0F0-EC3DA08F0186}"/>
              </a:ext>
            </a:extLst>
          </p:cNvPr>
          <p:cNvSpPr txBox="1"/>
          <p:nvPr/>
        </p:nvSpPr>
        <p:spPr>
          <a:xfrm>
            <a:off x="15475229" y="5196429"/>
            <a:ext cx="11601981" cy="796760"/>
          </a:xfrm>
          <a:prstGeom prst="rect">
            <a:avLst/>
          </a:prstGeom>
          <a:solidFill>
            <a:schemeClr val="accent2"/>
          </a:solidFill>
          <a:ln w="28575">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lvl1pPr>
              <a:defRPr sz="6000" b="1">
                <a:solidFill>
                  <a:srgbClr val="0C244A"/>
                </a:solidFill>
                <a:latin typeface="Georgia"/>
                <a:ea typeface="Georgia"/>
                <a:cs typeface="Georgia"/>
                <a:sym typeface="Georgia"/>
              </a:defRPr>
            </a:lvl1pPr>
          </a:lstStyle>
          <a:p>
            <a:pPr algn="ctr"/>
            <a:r>
              <a:rPr lang="en-US"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Results: Lipidomic analysis</a:t>
            </a:r>
            <a:endParaRPr sz="45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FDDA6D51-12CA-BA9D-06AC-2B134F7D4249}"/>
              </a:ext>
            </a:extLst>
          </p:cNvPr>
          <p:cNvSpPr/>
          <p:nvPr/>
        </p:nvSpPr>
        <p:spPr>
          <a:xfrm>
            <a:off x="30138624" y="15410688"/>
            <a:ext cx="2962656" cy="3773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A87A64E8-E9FD-C594-1822-05BC49BE70BA}"/>
              </a:ext>
            </a:extLst>
          </p:cNvPr>
          <p:cNvPicPr>
            <a:picLocks noChangeAspect="1"/>
          </p:cNvPicPr>
          <p:nvPr/>
        </p:nvPicPr>
        <p:blipFill>
          <a:blip r:embed="rId7"/>
          <a:srcRect l="19792" t="24327" r="19792" b="33508"/>
          <a:stretch>
            <a:fillRect/>
          </a:stretch>
        </p:blipFill>
        <p:spPr>
          <a:xfrm>
            <a:off x="18475347" y="30274767"/>
            <a:ext cx="3477838" cy="1618187"/>
          </a:xfrm>
          <a:prstGeom prst="rect">
            <a:avLst/>
          </a:prstGeom>
        </p:spPr>
      </p:pic>
      <p:sp>
        <p:nvSpPr>
          <p:cNvPr id="55" name="Rectangle 51">
            <a:extLst>
              <a:ext uri="{FF2B5EF4-FFF2-40B4-BE49-F238E27FC236}">
                <a16:creationId xmlns:a16="http://schemas.microsoft.com/office/drawing/2014/main" id="{A44498F9-E349-D1DA-57F3-BB0098EE2310}"/>
              </a:ext>
            </a:extLst>
          </p:cNvPr>
          <p:cNvSpPr txBox="1"/>
          <p:nvPr/>
        </p:nvSpPr>
        <p:spPr>
          <a:xfrm>
            <a:off x="15481013" y="26094739"/>
            <a:ext cx="11462255" cy="2308324"/>
          </a:xfrm>
          <a:prstGeom prst="rect">
            <a:avLst/>
          </a:prstGeom>
          <a:ln w="28575">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spAutoFit/>
          </a:bodyPr>
          <a:lstStyle/>
          <a:p>
            <a:r>
              <a:rPr lang="en-US" sz="2400" dirty="0">
                <a:latin typeface="Arial" panose="020B0604020202020204" pitchFamily="34" charset="0"/>
              </a:rPr>
              <a:t>1. Scallan, Elaine, et al. "Foodborne illness acquired in the United States—major pathogens." </a:t>
            </a:r>
            <a:r>
              <a:rPr lang="en-US" sz="2400" i="1" dirty="0">
                <a:latin typeface="Arial" panose="020B0604020202020204" pitchFamily="34" charset="0"/>
              </a:rPr>
              <a:t>Emerging infectious diseases</a:t>
            </a:r>
            <a:r>
              <a:rPr lang="en-US" sz="2400" dirty="0">
                <a:latin typeface="Arial" panose="020B0604020202020204" pitchFamily="34" charset="0"/>
              </a:rPr>
              <a:t> 17.1 (2011): 7.</a:t>
            </a:r>
            <a:endParaRPr lang="en-US" sz="2400" dirty="0"/>
          </a:p>
          <a:p>
            <a:r>
              <a:rPr lang="en-US" sz="2400" dirty="0">
                <a:latin typeface="Arial" panose="020B0604020202020204" pitchFamily="34" charset="0"/>
              </a:rPr>
              <a:t>2. Olajide, </a:t>
            </a:r>
            <a:r>
              <a:rPr lang="en-US" sz="2400" dirty="0" err="1">
                <a:latin typeface="Arial" panose="020B0604020202020204" pitchFamily="34" charset="0"/>
              </a:rPr>
              <a:t>Orobola</a:t>
            </a:r>
            <a:r>
              <a:rPr lang="en-US" sz="2400" dirty="0">
                <a:latin typeface="Arial" panose="020B0604020202020204" pitchFamily="34" charset="0"/>
              </a:rPr>
              <a:t> E., et al. "Discrimination of Common E. coli Strains in Urine by Liquid Chromatography–Ion Mobility–Tandem Mass Spectrometry and Machine Learning." </a:t>
            </a:r>
            <a:r>
              <a:rPr lang="en-US" sz="2400" i="1" dirty="0">
                <a:latin typeface="Arial" panose="020B0604020202020204" pitchFamily="34" charset="0"/>
              </a:rPr>
              <a:t>Journal of the American Society for Mass Spectrometry</a:t>
            </a:r>
            <a:r>
              <a:rPr lang="en-US" sz="2400" dirty="0">
                <a:latin typeface="Arial" panose="020B0604020202020204" pitchFamily="34" charset="0"/>
              </a:rPr>
              <a:t> 35.11 (2024): 2706-2713.</a:t>
            </a:r>
            <a:endParaRPr lang="en-US" sz="2400" dirty="0"/>
          </a:p>
        </p:txBody>
      </p:sp>
      <p:sp>
        <p:nvSpPr>
          <p:cNvPr id="10" name="TextBox 9">
            <a:extLst>
              <a:ext uri="{FF2B5EF4-FFF2-40B4-BE49-F238E27FC236}">
                <a16:creationId xmlns:a16="http://schemas.microsoft.com/office/drawing/2014/main" id="{B274BE8C-B7C4-1E44-E022-BC3DBEBFE2F6}"/>
              </a:ext>
            </a:extLst>
          </p:cNvPr>
          <p:cNvSpPr txBox="1"/>
          <p:nvPr/>
        </p:nvSpPr>
        <p:spPr>
          <a:xfrm>
            <a:off x="15475229" y="21381360"/>
            <a:ext cx="11446774" cy="3539430"/>
          </a:xfrm>
          <a:prstGeom prst="rect">
            <a:avLst/>
          </a:prstGeom>
          <a:noFill/>
        </p:spPr>
        <p:txBody>
          <a:bodyPr wrap="square">
            <a:spAutoFit/>
          </a:bodyPr>
          <a:lstStyle/>
          <a:p>
            <a:pPr algn="just"/>
            <a:r>
              <a:rPr lang="en-US" sz="3200" b="1" dirty="0">
                <a:latin typeface="Arial" panose="020B0604020202020204" pitchFamily="34" charset="0"/>
                <a:cs typeface="Arial" panose="020B0604020202020204" pitchFamily="34" charset="0"/>
              </a:rPr>
              <a:t>Figure 3. </a:t>
            </a:r>
            <a:r>
              <a:rPr lang="en-US" sz="3200" dirty="0">
                <a:latin typeface="Arial" panose="020B0604020202020204" pitchFamily="34" charset="0"/>
                <a:cs typeface="Arial" panose="020B0604020202020204" pitchFamily="34" charset="0"/>
              </a:rPr>
              <a:t>LC-IM-MS/MS spectra acquired in positive ion mode for foodborne pathogens including five Escherichia coli strains, five Salmonella serovars, Listeria monocytogenes, and Campylobacter </a:t>
            </a:r>
            <a:r>
              <a:rPr lang="en-US" sz="3200" dirty="0" err="1">
                <a:latin typeface="Arial" panose="020B0604020202020204" pitchFamily="34" charset="0"/>
                <a:cs typeface="Arial" panose="020B0604020202020204" pitchFamily="34" charset="0"/>
              </a:rPr>
              <a:t>jejuni</a:t>
            </a:r>
            <a:r>
              <a:rPr lang="en-US" sz="3200" dirty="0">
                <a:latin typeface="Arial" panose="020B0604020202020204" pitchFamily="34" charset="0"/>
                <a:cs typeface="Arial" panose="020B0604020202020204" pitchFamily="34" charset="0"/>
              </a:rPr>
              <a:t> as well as their mixtures. MS spectra of single cultures, co-cultures, and pooled extracts demonstrate that each bacterium retains a distinct lipid fingerprint detectable within mixed samples.</a:t>
            </a:r>
          </a:p>
        </p:txBody>
      </p:sp>
      <p:pic>
        <p:nvPicPr>
          <p:cNvPr id="12" name="Picture 11" descr=" Ion mobility discrimination of bacterial pathogens using a shared PE lipid feature.">
            <a:extLst>
              <a:ext uri="{FF2B5EF4-FFF2-40B4-BE49-F238E27FC236}">
                <a16:creationId xmlns:a16="http://schemas.microsoft.com/office/drawing/2014/main" id="{17B9BD7B-B2A5-5242-A659-75A96BC0A9C3}"/>
              </a:ext>
            </a:extLst>
          </p:cNvPr>
          <p:cNvPicPr>
            <a:picLocks noChangeAspect="1"/>
          </p:cNvPicPr>
          <p:nvPr/>
        </p:nvPicPr>
        <p:blipFill>
          <a:blip r:embed="rId8"/>
          <a:stretch>
            <a:fillRect/>
          </a:stretch>
        </p:blipFill>
        <p:spPr>
          <a:xfrm>
            <a:off x="27983575" y="12878783"/>
            <a:ext cx="8364475" cy="6400800"/>
          </a:xfrm>
          <a:prstGeom prst="rect">
            <a:avLst/>
          </a:prstGeom>
        </p:spPr>
      </p:pic>
      <p:pic>
        <p:nvPicPr>
          <p:cNvPr id="20" name="Picture 19" descr=" Ion mobility discrimination of bacterial pathogens using a shared PE lipid feature.">
            <a:extLst>
              <a:ext uri="{FF2B5EF4-FFF2-40B4-BE49-F238E27FC236}">
                <a16:creationId xmlns:a16="http://schemas.microsoft.com/office/drawing/2014/main" id="{CDCEB03A-A0C9-28FB-6822-0B23A3FD42FE}"/>
              </a:ext>
            </a:extLst>
          </p:cNvPr>
          <p:cNvPicPr>
            <a:picLocks noChangeAspect="1"/>
          </p:cNvPicPr>
          <p:nvPr/>
        </p:nvPicPr>
        <p:blipFill>
          <a:blip r:embed="rId9"/>
          <a:stretch>
            <a:fillRect/>
          </a:stretch>
        </p:blipFill>
        <p:spPr>
          <a:xfrm>
            <a:off x="35526724" y="12747293"/>
            <a:ext cx="8364475" cy="6400800"/>
          </a:xfrm>
          <a:prstGeom prst="rect">
            <a:avLst/>
          </a:prstGeom>
        </p:spPr>
      </p:pic>
      <p:pic>
        <p:nvPicPr>
          <p:cNvPr id="24" name="Picture 23" descr=" Ion mobility discrimination of bacterial pathogens using a shared PE lipid feature.">
            <a:extLst>
              <a:ext uri="{FF2B5EF4-FFF2-40B4-BE49-F238E27FC236}">
                <a16:creationId xmlns:a16="http://schemas.microsoft.com/office/drawing/2014/main" id="{DB0D7A55-27C5-1F84-25DA-A5BCAB99A1AC}"/>
              </a:ext>
            </a:extLst>
          </p:cNvPr>
          <p:cNvPicPr>
            <a:picLocks noChangeAspect="1"/>
          </p:cNvPicPr>
          <p:nvPr/>
        </p:nvPicPr>
        <p:blipFill>
          <a:blip r:embed="rId10"/>
          <a:stretch>
            <a:fillRect/>
          </a:stretch>
        </p:blipFill>
        <p:spPr>
          <a:xfrm>
            <a:off x="27696150" y="6346493"/>
            <a:ext cx="8364475" cy="6400800"/>
          </a:xfrm>
          <a:prstGeom prst="rect">
            <a:avLst/>
          </a:prstGeom>
        </p:spPr>
      </p:pic>
      <p:pic>
        <p:nvPicPr>
          <p:cNvPr id="27" name="Picture 26" descr=" Ion mobility discrimination of bacterial pathogens using a shared PE lipid feature.">
            <a:extLst>
              <a:ext uri="{FF2B5EF4-FFF2-40B4-BE49-F238E27FC236}">
                <a16:creationId xmlns:a16="http://schemas.microsoft.com/office/drawing/2014/main" id="{8DB25E9D-5BCC-123A-1558-250860140FD0}"/>
              </a:ext>
            </a:extLst>
          </p:cNvPr>
          <p:cNvPicPr>
            <a:picLocks noChangeAspect="1"/>
          </p:cNvPicPr>
          <p:nvPr/>
        </p:nvPicPr>
        <p:blipFill>
          <a:blip r:embed="rId11"/>
          <a:stretch>
            <a:fillRect/>
          </a:stretch>
        </p:blipFill>
        <p:spPr>
          <a:xfrm>
            <a:off x="35163061" y="6285481"/>
            <a:ext cx="8364475" cy="6400800"/>
          </a:xfrm>
          <a:prstGeom prst="rect">
            <a:avLst/>
          </a:prstGeom>
        </p:spPr>
      </p:pic>
      <p:sp>
        <p:nvSpPr>
          <p:cNvPr id="32" name="TextBox 31">
            <a:extLst>
              <a:ext uri="{FF2B5EF4-FFF2-40B4-BE49-F238E27FC236}">
                <a16:creationId xmlns:a16="http://schemas.microsoft.com/office/drawing/2014/main" id="{C17931EA-5676-AE23-2BEC-858B23DDF888}"/>
              </a:ext>
            </a:extLst>
          </p:cNvPr>
          <p:cNvSpPr txBox="1"/>
          <p:nvPr/>
        </p:nvSpPr>
        <p:spPr>
          <a:xfrm>
            <a:off x="28069059" y="6632013"/>
            <a:ext cx="128374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A.</a:t>
            </a:r>
          </a:p>
        </p:txBody>
      </p:sp>
      <p:sp>
        <p:nvSpPr>
          <p:cNvPr id="33" name="TextBox 32">
            <a:extLst>
              <a:ext uri="{FF2B5EF4-FFF2-40B4-BE49-F238E27FC236}">
                <a16:creationId xmlns:a16="http://schemas.microsoft.com/office/drawing/2014/main" id="{D0E78E9A-EE2F-22F8-2F9D-A07A5708FDB1}"/>
              </a:ext>
            </a:extLst>
          </p:cNvPr>
          <p:cNvSpPr txBox="1"/>
          <p:nvPr/>
        </p:nvSpPr>
        <p:spPr>
          <a:xfrm>
            <a:off x="35799379" y="13227939"/>
            <a:ext cx="128374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a:t>
            </a:r>
          </a:p>
        </p:txBody>
      </p:sp>
      <p:sp>
        <p:nvSpPr>
          <p:cNvPr id="34" name="TextBox 33">
            <a:extLst>
              <a:ext uri="{FF2B5EF4-FFF2-40B4-BE49-F238E27FC236}">
                <a16:creationId xmlns:a16="http://schemas.microsoft.com/office/drawing/2014/main" id="{63AA941F-5505-6C2D-148F-41556A4C897B}"/>
              </a:ext>
            </a:extLst>
          </p:cNvPr>
          <p:cNvSpPr txBox="1"/>
          <p:nvPr/>
        </p:nvSpPr>
        <p:spPr>
          <a:xfrm>
            <a:off x="28043958" y="13254140"/>
            <a:ext cx="128374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a:t>
            </a:r>
          </a:p>
        </p:txBody>
      </p:sp>
      <p:sp>
        <p:nvSpPr>
          <p:cNvPr id="35" name="TextBox 34">
            <a:extLst>
              <a:ext uri="{FF2B5EF4-FFF2-40B4-BE49-F238E27FC236}">
                <a16:creationId xmlns:a16="http://schemas.microsoft.com/office/drawing/2014/main" id="{CA9C61AC-EC3B-1FF0-0F47-D023B90610E5}"/>
              </a:ext>
            </a:extLst>
          </p:cNvPr>
          <p:cNvSpPr txBox="1"/>
          <p:nvPr/>
        </p:nvSpPr>
        <p:spPr>
          <a:xfrm>
            <a:off x="35799379" y="6632012"/>
            <a:ext cx="128374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B.</a:t>
            </a:r>
          </a:p>
        </p:txBody>
      </p:sp>
      <p:sp>
        <p:nvSpPr>
          <p:cNvPr id="38" name="TextBox 37">
            <a:extLst>
              <a:ext uri="{FF2B5EF4-FFF2-40B4-BE49-F238E27FC236}">
                <a16:creationId xmlns:a16="http://schemas.microsoft.com/office/drawing/2014/main" id="{A427D0B3-D591-82DC-1A95-2892E0F4A28E}"/>
              </a:ext>
            </a:extLst>
          </p:cNvPr>
          <p:cNvSpPr txBox="1"/>
          <p:nvPr/>
        </p:nvSpPr>
        <p:spPr>
          <a:xfrm>
            <a:off x="27574775" y="19051048"/>
            <a:ext cx="16157929" cy="5108507"/>
          </a:xfrm>
          <a:prstGeom prst="rect">
            <a:avLst/>
          </a:prstGeom>
          <a:noFill/>
        </p:spPr>
        <p:txBody>
          <a:bodyPr wrap="square">
            <a:spAutoFit/>
          </a:bodyPr>
          <a:lstStyle/>
          <a:p>
            <a:pPr>
              <a:buNone/>
            </a:pPr>
            <a:r>
              <a:rPr lang="en-US" sz="3200" b="1" dirty="0">
                <a:latin typeface="Arial" panose="020B0604020202020204" pitchFamily="34" charset="0"/>
                <a:cs typeface="Arial" panose="020B0604020202020204" pitchFamily="34" charset="0"/>
              </a:rPr>
              <a:t>Figure 4. Ion mobility discrimination of bacterial pathogens using a shared PE lipid feature.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LC–IM–MS/MS analysis showed that all four foodborne pathogens (</a:t>
            </a:r>
            <a:r>
              <a:rPr lang="en-US" sz="3200" i="1" dirty="0">
                <a:latin typeface="Arial" panose="020B0604020202020204" pitchFamily="34" charset="0"/>
                <a:cs typeface="Arial" panose="020B0604020202020204" pitchFamily="34" charset="0"/>
              </a:rPr>
              <a:t>Salmonella typhimurium</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Escherichia coli</a:t>
            </a:r>
            <a:r>
              <a:rPr lang="en-US" sz="3200" dirty="0">
                <a:latin typeface="Arial" panose="020B0604020202020204" pitchFamily="34" charset="0"/>
                <a:cs typeface="Arial" panose="020B0604020202020204" pitchFamily="34" charset="0"/>
              </a:rPr>
              <a:t> O157:H7, </a:t>
            </a:r>
            <a:r>
              <a:rPr lang="en-US" sz="3200" i="1" dirty="0">
                <a:latin typeface="Arial" panose="020B0604020202020204" pitchFamily="34" charset="0"/>
                <a:cs typeface="Arial" panose="020B0604020202020204" pitchFamily="34" charset="0"/>
              </a:rPr>
              <a:t>Campylobacter </a:t>
            </a:r>
            <a:r>
              <a:rPr lang="en-US" sz="3200" i="1" dirty="0" err="1">
                <a:latin typeface="Arial" panose="020B0604020202020204" pitchFamily="34" charset="0"/>
                <a:cs typeface="Arial" panose="020B0604020202020204" pitchFamily="34" charset="0"/>
              </a:rPr>
              <a:t>jejuni</a:t>
            </a:r>
            <a:r>
              <a:rPr lang="en-US" sz="3200" dirty="0">
                <a:latin typeface="Arial" panose="020B0604020202020204" pitchFamily="34" charset="0"/>
                <a:cs typeface="Arial" panose="020B0604020202020204" pitchFamily="34" charset="0"/>
              </a:rPr>
              <a:t>, and </a:t>
            </a:r>
            <a:r>
              <a:rPr lang="en-US" sz="3200" i="1" dirty="0">
                <a:latin typeface="Arial" panose="020B0604020202020204" pitchFamily="34" charset="0"/>
                <a:cs typeface="Arial" panose="020B0604020202020204" pitchFamily="34" charset="0"/>
              </a:rPr>
              <a:t>Listeria monocytogenes</a:t>
            </a:r>
            <a:r>
              <a:rPr lang="en-US" sz="3200" dirty="0">
                <a:latin typeface="Arial" panose="020B0604020202020204" pitchFamily="34" charset="0"/>
                <a:cs typeface="Arial" panose="020B0604020202020204" pitchFamily="34" charset="0"/>
              </a:rPr>
              <a:t>) contain the phosphatidylethanolamine lipid </a:t>
            </a:r>
            <a:r>
              <a:rPr lang="en-US" sz="3200" b="1" dirty="0">
                <a:latin typeface="Arial" panose="020B0604020202020204" pitchFamily="34" charset="0"/>
                <a:cs typeface="Arial" panose="020B0604020202020204" pitchFamily="34" charset="0"/>
              </a:rPr>
              <a:t>PE (30:1)</a:t>
            </a:r>
            <a:r>
              <a:rPr lang="en-US" sz="3200" dirty="0">
                <a:latin typeface="Arial" panose="020B0604020202020204" pitchFamily="34" charset="0"/>
                <a:cs typeface="Arial" panose="020B0604020202020204" pitchFamily="34" charset="0"/>
              </a:rPr>
              <a:t> at </a:t>
            </a:r>
            <a:r>
              <a:rPr lang="en-US" sz="3200" i="1" dirty="0">
                <a:latin typeface="Arial" panose="020B0604020202020204" pitchFamily="34" charset="0"/>
                <a:cs typeface="Arial" panose="020B0604020202020204" pitchFamily="34" charset="0"/>
              </a:rPr>
              <a:t>m/z</a:t>
            </a:r>
            <a:r>
              <a:rPr lang="en-US" sz="3200" dirty="0">
                <a:latin typeface="Arial" panose="020B0604020202020204" pitchFamily="34" charset="0"/>
                <a:cs typeface="Arial" panose="020B0604020202020204" pitchFamily="34" charset="0"/>
              </a:rPr>
              <a:t> 663.45. The lipid eluted at a single retention time and exhibited a conserved MS/MS fragmentation pattern across species. However, ion mobility (IM) separation revealed distinct mobility profiles: </a:t>
            </a:r>
            <a:r>
              <a:rPr lang="en-US" sz="3200" i="1" dirty="0">
                <a:latin typeface="Arial" panose="020B0604020202020204" pitchFamily="34" charset="0"/>
                <a:cs typeface="Arial" panose="020B0604020202020204" pitchFamily="34" charset="0"/>
              </a:rPr>
              <a:t>S. typhimurium</a:t>
            </a:r>
            <a:r>
              <a:rPr lang="en-US" sz="3200" dirty="0">
                <a:latin typeface="Arial" panose="020B0604020202020204" pitchFamily="34" charset="0"/>
                <a:cs typeface="Arial" panose="020B0604020202020204" pitchFamily="34" charset="0"/>
              </a:rPr>
              <a:t> and </a:t>
            </a:r>
            <a:r>
              <a:rPr lang="en-US" sz="3200" i="1" dirty="0">
                <a:latin typeface="Arial" panose="020B0604020202020204" pitchFamily="34" charset="0"/>
                <a:cs typeface="Arial" panose="020B0604020202020204" pitchFamily="34" charset="0"/>
              </a:rPr>
              <a:t>L. monocytogenes</a:t>
            </a:r>
            <a:r>
              <a:rPr lang="en-US" sz="3200" dirty="0">
                <a:latin typeface="Arial" panose="020B0604020202020204" pitchFamily="34" charset="0"/>
                <a:cs typeface="Arial" panose="020B0604020202020204" pitchFamily="34" charset="0"/>
              </a:rPr>
              <a:t> showed three IM peaks, whereas </a:t>
            </a:r>
            <a:r>
              <a:rPr lang="en-US" sz="3200" i="1" dirty="0">
                <a:latin typeface="Arial" panose="020B0604020202020204" pitchFamily="34" charset="0"/>
                <a:cs typeface="Arial" panose="020B0604020202020204" pitchFamily="34" charset="0"/>
              </a:rPr>
              <a:t>E. coli</a:t>
            </a:r>
            <a:r>
              <a:rPr lang="en-US" sz="3200" dirty="0">
                <a:latin typeface="Arial" panose="020B0604020202020204" pitchFamily="34" charset="0"/>
                <a:cs typeface="Arial" panose="020B0604020202020204" pitchFamily="34" charset="0"/>
              </a:rPr>
              <a:t> O157:H7 and </a:t>
            </a:r>
            <a:r>
              <a:rPr lang="en-US" sz="3200" i="1" dirty="0">
                <a:latin typeface="Arial" panose="020B0604020202020204" pitchFamily="34" charset="0"/>
                <a:cs typeface="Arial" panose="020B0604020202020204" pitchFamily="34" charset="0"/>
              </a:rPr>
              <a:t>C. </a:t>
            </a:r>
            <a:r>
              <a:rPr lang="en-US" sz="3200" i="1" dirty="0" err="1">
                <a:latin typeface="Arial" panose="020B0604020202020204" pitchFamily="34" charset="0"/>
                <a:cs typeface="Arial" panose="020B0604020202020204" pitchFamily="34" charset="0"/>
              </a:rPr>
              <a:t>jejuni</a:t>
            </a:r>
            <a:r>
              <a:rPr lang="en-US" sz="3200" dirty="0">
                <a:latin typeface="Arial" panose="020B0604020202020204" pitchFamily="34" charset="0"/>
                <a:cs typeface="Arial" panose="020B0604020202020204" pitchFamily="34" charset="0"/>
              </a:rPr>
              <a:t> displayed four IM peaks, enabling pathogen discrimination based on IM features.</a:t>
            </a:r>
          </a:p>
        </p:txBody>
      </p:sp>
      <p:sp>
        <p:nvSpPr>
          <p:cNvPr id="42" name="TextBox 41">
            <a:extLst>
              <a:ext uri="{FF2B5EF4-FFF2-40B4-BE49-F238E27FC236}">
                <a16:creationId xmlns:a16="http://schemas.microsoft.com/office/drawing/2014/main" id="{9FF5342A-E794-FFF7-3CD8-3BC5F891B544}"/>
              </a:ext>
            </a:extLst>
          </p:cNvPr>
          <p:cNvSpPr txBox="1"/>
          <p:nvPr/>
        </p:nvSpPr>
        <p:spPr>
          <a:xfrm>
            <a:off x="27601908" y="24698794"/>
            <a:ext cx="16289291" cy="8299644"/>
          </a:xfrm>
          <a:prstGeom prst="rect">
            <a:avLst/>
          </a:prstGeom>
          <a:noFill/>
        </p:spPr>
        <p:txBody>
          <a:bodyPr wrap="square">
            <a:spAutoFit/>
          </a:bodyPr>
          <a:lstStyle/>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Distinct lipid fingerprints remain detectable in mixed bacterial samples, demonstrating the robustness of the method. </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Ion mobility (IM) separation reveals species-specific mobility patterns. </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LC–IM–MS/MS provides a powerful platform for rapid discrimination and identification of foodborne pathogens in complex microbial populations.</a:t>
            </a:r>
          </a:p>
          <a:p>
            <a:pPr>
              <a:lnSpc>
                <a:spcPct val="150000"/>
              </a:lnSpc>
            </a:pPr>
            <a:r>
              <a:rPr lang="en-US" sz="3600" dirty="0">
                <a:latin typeface="Arial" panose="020B0604020202020204" pitchFamily="34" charset="0"/>
                <a:cs typeface="Arial" panose="020B0604020202020204" pitchFamily="34" charset="0"/>
              </a:rPr>
              <a:t>Future Directions</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Expand pathogen identification using metabolite, protein, and peptide fingerprints.</a:t>
            </a:r>
          </a:p>
          <a:p>
            <a:pPr marL="571500" indent="-571500">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Integrate machine learning approaches to improve the accuracy and classification of bacterial pathogens.</a:t>
            </a:r>
          </a:p>
        </p:txBody>
      </p:sp>
      <p:grpSp>
        <p:nvGrpSpPr>
          <p:cNvPr id="43" name="Group 42" descr="(A) LC–IM–MS/MS–based multi-omics workflow integrating optimized extraction methods for lipidomics, proteomics, and metabolomics for accurate discrimination of bacterial strains in mixtures. (B) The platform profiles single cultures, co-cultures, and pooled foodborne bacteria to identify key lipid, protein, metabolite, and peptide biomarkers for strain identification.">
            <a:extLst>
              <a:ext uri="{FF2B5EF4-FFF2-40B4-BE49-F238E27FC236}">
                <a16:creationId xmlns:a16="http://schemas.microsoft.com/office/drawing/2014/main" id="{3B317EBD-32A6-D273-D2C6-8A5944D373AB}"/>
              </a:ext>
            </a:extLst>
          </p:cNvPr>
          <p:cNvGrpSpPr/>
          <p:nvPr/>
        </p:nvGrpSpPr>
        <p:grpSpPr>
          <a:xfrm>
            <a:off x="196322" y="18375349"/>
            <a:ext cx="14868310" cy="6724475"/>
            <a:chOff x="164911" y="12356873"/>
            <a:chExt cx="9793529" cy="4243512"/>
          </a:xfrm>
        </p:grpSpPr>
        <p:grpSp>
          <p:nvGrpSpPr>
            <p:cNvPr id="44" name="Group 43">
              <a:extLst>
                <a:ext uri="{FF2B5EF4-FFF2-40B4-BE49-F238E27FC236}">
                  <a16:creationId xmlns:a16="http://schemas.microsoft.com/office/drawing/2014/main" id="{81119EDE-3CDA-0AB8-B783-05010AD14F72}"/>
                </a:ext>
              </a:extLst>
            </p:cNvPr>
            <p:cNvGrpSpPr/>
            <p:nvPr/>
          </p:nvGrpSpPr>
          <p:grpSpPr>
            <a:xfrm>
              <a:off x="357240" y="12356873"/>
              <a:ext cx="9601200" cy="2078660"/>
              <a:chOff x="357240" y="12356873"/>
              <a:chExt cx="9601200" cy="2078660"/>
            </a:xfrm>
          </p:grpSpPr>
          <p:pic>
            <p:nvPicPr>
              <p:cNvPr id="57" name="Picture 56">
                <a:extLst>
                  <a:ext uri="{FF2B5EF4-FFF2-40B4-BE49-F238E27FC236}">
                    <a16:creationId xmlns:a16="http://schemas.microsoft.com/office/drawing/2014/main" id="{90FBF610-2B8D-42A7-0EA6-BD964F9712AE}"/>
                  </a:ext>
                </a:extLst>
              </p:cNvPr>
              <p:cNvPicPr>
                <a:picLocks noChangeAspect="1"/>
              </p:cNvPicPr>
              <p:nvPr/>
            </p:nvPicPr>
            <p:blipFill>
              <a:blip r:embed="rId12"/>
              <a:stretch>
                <a:fillRect/>
              </a:stretch>
            </p:blipFill>
            <p:spPr>
              <a:xfrm>
                <a:off x="357240" y="12356873"/>
                <a:ext cx="9601200" cy="2078660"/>
              </a:xfrm>
              <a:prstGeom prst="rect">
                <a:avLst/>
              </a:prstGeom>
            </p:spPr>
          </p:pic>
          <p:sp>
            <p:nvSpPr>
              <p:cNvPr id="58" name="TextBox 57">
                <a:extLst>
                  <a:ext uri="{FF2B5EF4-FFF2-40B4-BE49-F238E27FC236}">
                    <a16:creationId xmlns:a16="http://schemas.microsoft.com/office/drawing/2014/main" id="{9429C2A9-696F-00D1-4793-25AB0BC53640}"/>
                  </a:ext>
                </a:extLst>
              </p:cNvPr>
              <p:cNvSpPr txBox="1"/>
              <p:nvPr/>
            </p:nvSpPr>
            <p:spPr>
              <a:xfrm>
                <a:off x="601119" y="12934339"/>
                <a:ext cx="876587" cy="174802"/>
              </a:xfrm>
              <a:prstGeom prst="rect">
                <a:avLst/>
              </a:prstGeom>
              <a:solidFill>
                <a:schemeClr val="bg1"/>
              </a:solidFill>
            </p:spPr>
            <p:txBody>
              <a:bodyPr wrap="none" rtlCol="0">
                <a:spAutoFit/>
              </a:bodyPr>
              <a:lstStyle/>
              <a:p>
                <a:r>
                  <a:rPr lang="en-US" sz="1200" b="1" dirty="0">
                    <a:latin typeface="Arial" panose="020B0604020202020204" pitchFamily="34" charset="0"/>
                    <a:cs typeface="Arial" panose="020B0604020202020204" pitchFamily="34" charset="0"/>
                  </a:rPr>
                  <a:t>E. Coli O157:H7</a:t>
                </a:r>
              </a:p>
            </p:txBody>
          </p:sp>
        </p:grpSp>
        <p:grpSp>
          <p:nvGrpSpPr>
            <p:cNvPr id="45" name="Group 44">
              <a:extLst>
                <a:ext uri="{FF2B5EF4-FFF2-40B4-BE49-F238E27FC236}">
                  <a16:creationId xmlns:a16="http://schemas.microsoft.com/office/drawing/2014/main" id="{884FF58E-E388-4C84-A3BE-51569DA8A5C6}"/>
                </a:ext>
              </a:extLst>
            </p:cNvPr>
            <p:cNvGrpSpPr/>
            <p:nvPr/>
          </p:nvGrpSpPr>
          <p:grpSpPr>
            <a:xfrm>
              <a:off x="357240" y="14581360"/>
              <a:ext cx="9031132" cy="2019025"/>
              <a:chOff x="0" y="2108566"/>
              <a:chExt cx="12192000" cy="2640867"/>
            </a:xfrm>
          </p:grpSpPr>
          <p:pic>
            <p:nvPicPr>
              <p:cNvPr id="49" name="Picture 2">
                <a:extLst>
                  <a:ext uri="{FF2B5EF4-FFF2-40B4-BE49-F238E27FC236}">
                    <a16:creationId xmlns:a16="http://schemas.microsoft.com/office/drawing/2014/main" id="{DD684557-BC4F-315C-D984-2840EBA2CE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1522558" y="2306522"/>
                <a:ext cx="157305" cy="943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7897CBA8-7679-4FDC-F2E6-1C2C61D079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2108566"/>
                <a:ext cx="12192000" cy="2640867"/>
              </a:xfrm>
              <a:prstGeom prst="rect">
                <a:avLst/>
              </a:prstGeom>
            </p:spPr>
          </p:pic>
          <p:pic>
            <p:nvPicPr>
              <p:cNvPr id="52" name="Picture 51" descr="A diagram of a machine&#10;&#10;AI-generated content may be incorrect.">
                <a:extLst>
                  <a:ext uri="{FF2B5EF4-FFF2-40B4-BE49-F238E27FC236}">
                    <a16:creationId xmlns:a16="http://schemas.microsoft.com/office/drawing/2014/main" id="{72151137-5974-3BCD-C8F4-34CD66F9D8D2}"/>
                  </a:ext>
                </a:extLst>
              </p:cNvPr>
              <p:cNvPicPr>
                <a:picLocks noChangeAspect="1"/>
              </p:cNvPicPr>
              <p:nvPr/>
            </p:nvPicPr>
            <p:blipFill>
              <a:blip r:embed="rId15">
                <a:extLst>
                  <a:ext uri="{28A0092B-C50C-407E-A947-70E740481C1C}">
                    <a14:useLocalDpi xmlns:a14="http://schemas.microsoft.com/office/drawing/2010/main" val="0"/>
                  </a:ext>
                </a:extLst>
              </a:blip>
              <a:srcRect l="27374" t="5935" r="42698" b="5319"/>
              <a:stretch>
                <a:fillRect/>
              </a:stretch>
            </p:blipFill>
            <p:spPr>
              <a:xfrm>
                <a:off x="4386354" y="2165695"/>
                <a:ext cx="2749851" cy="2267623"/>
              </a:xfrm>
              <a:prstGeom prst="rect">
                <a:avLst/>
              </a:prstGeom>
            </p:spPr>
          </p:pic>
          <p:cxnSp>
            <p:nvCxnSpPr>
              <p:cNvPr id="53" name="Straight Arrow Connector 52">
                <a:extLst>
                  <a:ext uri="{FF2B5EF4-FFF2-40B4-BE49-F238E27FC236}">
                    <a16:creationId xmlns:a16="http://schemas.microsoft.com/office/drawing/2014/main" id="{A484860E-7977-B12F-587A-BD5986EB669B}"/>
                  </a:ext>
                </a:extLst>
              </p:cNvPr>
              <p:cNvCxnSpPr>
                <a:cxnSpLocks/>
              </p:cNvCxnSpPr>
              <p:nvPr/>
            </p:nvCxnSpPr>
            <p:spPr>
              <a:xfrm>
                <a:off x="8989509" y="3542307"/>
                <a:ext cx="1862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69C3A9A7-BFF6-992C-1587-E407119139CE}"/>
                  </a:ext>
                </a:extLst>
              </p:cNvPr>
              <p:cNvCxnSpPr>
                <a:cxnSpLocks/>
              </p:cNvCxnSpPr>
              <p:nvPr/>
            </p:nvCxnSpPr>
            <p:spPr>
              <a:xfrm>
                <a:off x="7043055" y="3542307"/>
                <a:ext cx="2499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A547EEE7-E09D-0A7F-E11F-DEEE9DD38F3F}"/>
                  </a:ext>
                </a:extLst>
              </p:cNvPr>
              <p:cNvCxnSpPr>
                <a:cxnSpLocks/>
              </p:cNvCxnSpPr>
              <p:nvPr/>
            </p:nvCxnSpPr>
            <p:spPr>
              <a:xfrm>
                <a:off x="4136447" y="3556884"/>
                <a:ext cx="2499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47" name="TextBox 46">
              <a:extLst>
                <a:ext uri="{FF2B5EF4-FFF2-40B4-BE49-F238E27FC236}">
                  <a16:creationId xmlns:a16="http://schemas.microsoft.com/office/drawing/2014/main" id="{5DA8F7B3-5955-5CA2-B81E-25A54354C320}"/>
                </a:ext>
              </a:extLst>
            </p:cNvPr>
            <p:cNvSpPr txBox="1"/>
            <p:nvPr/>
          </p:nvSpPr>
          <p:spPr>
            <a:xfrm>
              <a:off x="170393" y="12473691"/>
              <a:ext cx="40267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a:t>
              </a:r>
            </a:p>
          </p:txBody>
        </p:sp>
        <p:sp>
          <p:nvSpPr>
            <p:cNvPr id="48" name="TextBox 47">
              <a:extLst>
                <a:ext uri="{FF2B5EF4-FFF2-40B4-BE49-F238E27FC236}">
                  <a16:creationId xmlns:a16="http://schemas.microsoft.com/office/drawing/2014/main" id="{A0D83405-3F40-16BF-F8BE-E93E2D176627}"/>
                </a:ext>
              </a:extLst>
            </p:cNvPr>
            <p:cNvSpPr txBox="1"/>
            <p:nvPr/>
          </p:nvSpPr>
          <p:spPr>
            <a:xfrm>
              <a:off x="164911" y="14537591"/>
              <a:ext cx="364202"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B.</a:t>
              </a:r>
            </a:p>
          </p:txBody>
        </p:sp>
      </p:grpSp>
      <p:sp>
        <p:nvSpPr>
          <p:cNvPr id="59" name="TextBox 58">
            <a:extLst>
              <a:ext uri="{FF2B5EF4-FFF2-40B4-BE49-F238E27FC236}">
                <a16:creationId xmlns:a16="http://schemas.microsoft.com/office/drawing/2014/main" id="{5506E17A-3789-8231-AE16-7C8076C4566B}"/>
              </a:ext>
            </a:extLst>
          </p:cNvPr>
          <p:cNvSpPr txBox="1"/>
          <p:nvPr/>
        </p:nvSpPr>
        <p:spPr>
          <a:xfrm>
            <a:off x="166238" y="24912444"/>
            <a:ext cx="14898394" cy="2632899"/>
          </a:xfrm>
          <a:prstGeom prst="rect">
            <a:avLst/>
          </a:prstGeom>
          <a:noFill/>
        </p:spPr>
        <p:txBody>
          <a:bodyPr wrap="square">
            <a:spAutoFit/>
          </a:bodyPr>
          <a:lstStyle/>
          <a:p>
            <a:pPr algn="just"/>
            <a:r>
              <a:rPr lang="en-US" sz="3200" b="1" dirty="0">
                <a:latin typeface="Arial" panose="020B0604020202020204" pitchFamily="34" charset="0"/>
                <a:cs typeface="Arial" panose="020B0604020202020204" pitchFamily="34" charset="0"/>
              </a:rPr>
              <a:t>Figure 1.</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LC–IM–MS/MS–based multi-omics workflow integrating optimized extraction methods for </a:t>
            </a:r>
            <a:r>
              <a:rPr lang="en-US" sz="3200" dirty="0" err="1">
                <a:latin typeface="Arial" panose="020B0604020202020204" pitchFamily="34" charset="0"/>
                <a:cs typeface="Arial" panose="020B0604020202020204" pitchFamily="34" charset="0"/>
              </a:rPr>
              <a:t>lipidomics</a:t>
            </a:r>
            <a:r>
              <a:rPr lang="en-US" sz="3200" dirty="0">
                <a:latin typeface="Arial" panose="020B0604020202020204" pitchFamily="34" charset="0"/>
                <a:cs typeface="Arial" panose="020B0604020202020204" pitchFamily="34" charset="0"/>
              </a:rPr>
              <a:t>, proteomics, and metabolomics for accurate discrimination of bacterial strains in mixtures. </a:t>
            </a:r>
            <a:r>
              <a:rPr lang="en-US" sz="3200" b="1" dirty="0">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 The platform profiles single cultures, co-cultures, and pooled foodborne bacteria to identify key lipid, protein, metabolite, and peptide biomarkers for strain identification.</a:t>
            </a:r>
          </a:p>
        </p:txBody>
      </p:sp>
      <p:pic>
        <p:nvPicPr>
          <p:cNvPr id="60" name="Picture 59" descr="The Folch method provides the highest peak intensity and the broadest lipid identification.">
            <a:extLst>
              <a:ext uri="{FF2B5EF4-FFF2-40B4-BE49-F238E27FC236}">
                <a16:creationId xmlns:a16="http://schemas.microsoft.com/office/drawing/2014/main" id="{5313242A-CB61-4CF3-6944-740F2A4981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77237" y="27679794"/>
            <a:ext cx="11973960" cy="5238606"/>
          </a:xfrm>
          <a:prstGeom prst="rect">
            <a:avLst/>
          </a:prstGeom>
        </p:spPr>
      </p:pic>
      <p:sp>
        <p:nvSpPr>
          <p:cNvPr id="62" name="TextBox 61">
            <a:extLst>
              <a:ext uri="{FF2B5EF4-FFF2-40B4-BE49-F238E27FC236}">
                <a16:creationId xmlns:a16="http://schemas.microsoft.com/office/drawing/2014/main" id="{AE07A207-7239-DBDD-6AA6-79EDE72FA43F}"/>
              </a:ext>
            </a:extLst>
          </p:cNvPr>
          <p:cNvSpPr txBox="1"/>
          <p:nvPr/>
        </p:nvSpPr>
        <p:spPr>
          <a:xfrm>
            <a:off x="117546" y="28651986"/>
            <a:ext cx="2729541" cy="4031873"/>
          </a:xfrm>
          <a:prstGeom prst="rect">
            <a:avLst/>
          </a:prstGeom>
          <a:noFill/>
        </p:spPr>
        <p:txBody>
          <a:bodyPr wrap="square">
            <a:spAutoFit/>
          </a:bodyPr>
          <a:lstStyle/>
          <a:p>
            <a:pPr>
              <a:buNone/>
            </a:pPr>
            <a:r>
              <a:rPr lang="en-US" sz="3200" b="1" dirty="0">
                <a:latin typeface="Arial" panose="020B0604020202020204" pitchFamily="34" charset="0"/>
                <a:cs typeface="Arial" panose="020B0604020202020204" pitchFamily="34" charset="0"/>
              </a:rPr>
              <a:t>Figure 2. </a:t>
            </a:r>
            <a:r>
              <a:rPr lang="en-US" sz="3200" dirty="0">
                <a:latin typeface="Arial" panose="020B0604020202020204" pitchFamily="34" charset="0"/>
                <a:cs typeface="Arial" panose="020B0604020202020204" pitchFamily="34" charset="0"/>
              </a:rPr>
              <a:t>The Folch method provides the highest peak intensity and the broadest lipid identification.</a:t>
            </a:r>
          </a:p>
        </p:txBody>
      </p:sp>
    </p:spTree>
    <p:extLst>
      <p:ext uri="{BB962C8B-B14F-4D97-AF65-F5344CB8AC3E}">
        <p14:creationId xmlns:p14="http://schemas.microsoft.com/office/powerpoint/2010/main" val="404773709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7475</TotalTime>
  <Words>640</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Wingdings</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Orobola Olajide</dc:creator>
  <cp:lastModifiedBy>Jonathan Cullum</cp:lastModifiedBy>
  <cp:revision>202</cp:revision>
  <cp:lastPrinted>2026-03-09T23:25:13Z</cp:lastPrinted>
  <dcterms:created xsi:type="dcterms:W3CDTF">2022-02-12T18:16:47Z</dcterms:created>
  <dcterms:modified xsi:type="dcterms:W3CDTF">2026-03-25T18:53:04Z</dcterms:modified>
</cp:coreProperties>
</file>