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8404800" cy="38404800"/>
  <p:notesSz cx="69977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96" userDrawn="1">
          <p15:clr>
            <a:srgbClr val="A4A3A4"/>
          </p15:clr>
        </p15:guide>
        <p15:guide id="2" orient="horz" pos="6570" userDrawn="1">
          <p15:clr>
            <a:srgbClr val="A4A3A4"/>
          </p15:clr>
        </p15:guide>
        <p15:guide id="3" orient="horz" pos="4121" userDrawn="1">
          <p15:clr>
            <a:srgbClr val="A4A3A4"/>
          </p15:clr>
        </p15:guide>
        <p15:guide id="4" orient="horz" pos="7288" userDrawn="1">
          <p15:clr>
            <a:srgbClr val="A4A3A4"/>
          </p15:clr>
        </p15:guide>
        <p15:guide id="5" pos="630" userDrawn="1">
          <p15:clr>
            <a:srgbClr val="A4A3A4"/>
          </p15:clr>
        </p15:guide>
        <p15:guide id="6" pos="6048" userDrawn="1">
          <p15:clr>
            <a:srgbClr val="A4A3A4"/>
          </p15:clr>
        </p15:guide>
        <p15:guide id="7" pos="6468" userDrawn="1">
          <p15:clr>
            <a:srgbClr val="A4A3A4"/>
          </p15:clr>
        </p15:guide>
        <p15:guide id="8" pos="11886" userDrawn="1">
          <p15:clr>
            <a:srgbClr val="A4A3A4"/>
          </p15:clr>
        </p15:guide>
        <p15:guide id="9" pos="12306" userDrawn="1">
          <p15:clr>
            <a:srgbClr val="A4A3A4"/>
          </p15:clr>
        </p15:guide>
        <p15:guide id="10" pos="17724" userDrawn="1">
          <p15:clr>
            <a:srgbClr val="A4A3A4"/>
          </p15:clr>
        </p15:guide>
        <p15:guide id="11" pos="18144" userDrawn="1">
          <p15:clr>
            <a:srgbClr val="A4A3A4"/>
          </p15:clr>
        </p15:guide>
        <p15:guide id="12" pos="235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hi Prasad" initials="RP" lastIdx="6" clrIdx="0">
    <p:extLst>
      <p:ext uri="{19B8F6BF-5375-455C-9EA6-DF929625EA0E}">
        <p15:presenceInfo xmlns:p15="http://schemas.microsoft.com/office/powerpoint/2012/main" userId="S-1-5-21-2286752186-3697686403-1823448917-865541" providerId="AD"/>
      </p:ext>
    </p:extLst>
  </p:cmAuthor>
  <p:cmAuthor id="2" name="Anh Nguyen" initials="AN" lastIdx="1" clrIdx="1">
    <p:extLst>
      <p:ext uri="{19B8F6BF-5375-455C-9EA6-DF929625EA0E}">
        <p15:presenceInfo xmlns:p15="http://schemas.microsoft.com/office/powerpoint/2012/main" userId="897891392c65ca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76070"/>
    <a:srgbClr val="D3AB02"/>
    <a:srgbClr val="C09202"/>
    <a:srgbClr val="6D934E"/>
    <a:srgbClr val="703148"/>
    <a:srgbClr val="D3BB17"/>
    <a:srgbClr val="70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6247" autoAdjust="0"/>
  </p:normalViewPr>
  <p:slideViewPr>
    <p:cSldViewPr>
      <p:cViewPr>
        <p:scale>
          <a:sx n="38" d="100"/>
          <a:sy n="38" d="100"/>
        </p:scale>
        <p:origin x="-66" y="-792"/>
      </p:cViewPr>
      <p:guideLst>
        <p:guide orient="horz" pos="23296"/>
        <p:guide orient="horz" pos="6570"/>
        <p:guide orient="horz" pos="4121"/>
        <p:guide orient="horz" pos="7288"/>
        <p:guide pos="630"/>
        <p:guide pos="6048"/>
        <p:guide pos="6468"/>
        <p:guide pos="11886"/>
        <p:guide pos="12306"/>
        <p:guide pos="17724"/>
        <p:guide pos="18144"/>
        <p:guide pos="23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Cullum" userId="b2559712-98ad-4b23-8977-9ae381def7a6" providerId="ADAL" clId="{F8AB16B5-438E-4259-955C-038267F78972}"/>
    <pc:docChg chg="modSld">
      <pc:chgData name="Jonathan Cullum" userId="b2559712-98ad-4b23-8977-9ae381def7a6" providerId="ADAL" clId="{F8AB16B5-438E-4259-955C-038267F78972}" dt="2026-03-25T18:40:33.027" v="621" actId="962"/>
      <pc:docMkLst>
        <pc:docMk/>
      </pc:docMkLst>
      <pc:sldChg chg="modSp mod">
        <pc:chgData name="Jonathan Cullum" userId="b2559712-98ad-4b23-8977-9ae381def7a6" providerId="ADAL" clId="{F8AB16B5-438E-4259-955C-038267F78972}" dt="2026-03-25T18:40:33.027" v="621" actId="962"/>
        <pc:sldMkLst>
          <pc:docMk/>
          <pc:sldMk cId="0" sldId="263"/>
        </pc:sldMkLst>
        <pc:spChg chg="mod">
          <ac:chgData name="Jonathan Cullum" userId="b2559712-98ad-4b23-8977-9ae381def7a6" providerId="ADAL" clId="{F8AB16B5-438E-4259-955C-038267F78972}" dt="2026-03-25T18:38:36.628" v="513" actId="962"/>
          <ac:spMkLst>
            <pc:docMk/>
            <pc:sldMk cId="0" sldId="263"/>
            <ac:spMk id="23" creationId="{680E4314-EF24-9B68-F6B7-ED899EDA17A0}"/>
          </ac:spMkLst>
        </pc:spChg>
        <pc:spChg chg="mod">
          <ac:chgData name="Jonathan Cullum" userId="b2559712-98ad-4b23-8977-9ae381def7a6" providerId="ADAL" clId="{F8AB16B5-438E-4259-955C-038267F78972}" dt="2026-03-25T18:37:08.608" v="433" actId="962"/>
          <ac:spMkLst>
            <pc:docMk/>
            <pc:sldMk cId="0" sldId="263"/>
            <ac:spMk id="36" creationId="{B94C3401-690F-BA5E-45CA-5E44FD9B35F4}"/>
          </ac:spMkLst>
        </pc:spChg>
        <pc:spChg chg="mod">
          <ac:chgData name="Jonathan Cullum" userId="b2559712-98ad-4b23-8977-9ae381def7a6" providerId="ADAL" clId="{F8AB16B5-438E-4259-955C-038267F78972}" dt="2026-03-25T18:37:59.060" v="511" actId="962"/>
          <ac:spMkLst>
            <pc:docMk/>
            <pc:sldMk cId="0" sldId="263"/>
            <ac:spMk id="37" creationId="{2F25FEEB-24FF-DD87-C450-BC9F6438F76F}"/>
          </ac:spMkLst>
        </pc:spChg>
        <pc:grpChg chg="mod">
          <ac:chgData name="Jonathan Cullum" userId="b2559712-98ad-4b23-8977-9ae381def7a6" providerId="ADAL" clId="{F8AB16B5-438E-4259-955C-038267F78972}" dt="2026-03-25T18:39:51.039" v="547" actId="962"/>
          <ac:grpSpMkLst>
            <pc:docMk/>
            <pc:sldMk cId="0" sldId="263"/>
            <ac:grpSpMk id="14" creationId="{49CB2310-7F3E-2FC0-BE94-4CB6EA6A2DEA}"/>
          </ac:grpSpMkLst>
        </pc:grpChg>
        <pc:grpChg chg="mod">
          <ac:chgData name="Jonathan Cullum" userId="b2559712-98ad-4b23-8977-9ae381def7a6" providerId="ADAL" clId="{F8AB16B5-438E-4259-955C-038267F78972}" dt="2026-03-25T18:40:33.027" v="621" actId="962"/>
          <ac:grpSpMkLst>
            <pc:docMk/>
            <pc:sldMk cId="0" sldId="263"/>
            <ac:grpSpMk id="15" creationId="{60F18720-9D67-7F38-8A96-3A74215842D7}"/>
          </ac:grpSpMkLst>
        </pc:grpChg>
        <pc:grpChg chg="mod">
          <ac:chgData name="Jonathan Cullum" userId="b2559712-98ad-4b23-8977-9ae381def7a6" providerId="ADAL" clId="{F8AB16B5-438E-4259-955C-038267F78972}" dt="2026-03-25T18:36:08.204" v="143" actId="962"/>
          <ac:grpSpMkLst>
            <pc:docMk/>
            <pc:sldMk cId="0" sldId="263"/>
            <ac:grpSpMk id="17" creationId="{C49F1690-6C95-87AB-49BE-4E2731CCFA0F}"/>
          </ac:grpSpMkLst>
        </pc:grpChg>
        <pc:grpChg chg="mod">
          <ac:chgData name="Jonathan Cullum" userId="b2559712-98ad-4b23-8977-9ae381def7a6" providerId="ADAL" clId="{F8AB16B5-438E-4259-955C-038267F78972}" dt="2026-03-25T18:38:58.110" v="517" actId="962"/>
          <ac:grpSpMkLst>
            <pc:docMk/>
            <pc:sldMk cId="0" sldId="263"/>
            <ac:grpSpMk id="4127" creationId="{38A17D39-E735-20EA-78AB-7CAA9FEAC2C6}"/>
          </ac:grpSpMkLst>
        </pc:grpChg>
        <pc:grpChg chg="mod">
          <ac:chgData name="Jonathan Cullum" userId="b2559712-98ad-4b23-8977-9ae381def7a6" providerId="ADAL" clId="{F8AB16B5-438E-4259-955C-038267F78972}" dt="2026-03-25T18:38:48.031" v="515" actId="962"/>
          <ac:grpSpMkLst>
            <pc:docMk/>
            <pc:sldMk cId="0" sldId="263"/>
            <ac:grpSpMk id="4128" creationId="{85245616-64A8-9E6E-B8E7-76DB8288148F}"/>
          </ac:grpSpMkLst>
        </pc:grpChg>
        <pc:picChg chg="mod">
          <ac:chgData name="Jonathan Cullum" userId="b2559712-98ad-4b23-8977-9ae381def7a6" providerId="ADAL" clId="{F8AB16B5-438E-4259-955C-038267F78972}" dt="2026-03-25T18:36:36.117" v="407" actId="962"/>
          <ac:picMkLst>
            <pc:docMk/>
            <pc:sldMk cId="0" sldId="263"/>
            <ac:picMk id="13" creationId="{F873BD2C-F6D0-21D0-4441-01BF440DD1A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n0025\Box\2024\Cover%20crop\extension%20manuscript\Samson%20TNT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n0025\Box\2024\Cover%20crop\extension%20manuscript\Samson%20TNT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n0025\Box\2024\Cover%20crop\extension%20manuscript\Samson%20TNT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n0025\Box\2024\Cover%20crop\extension%20manuscript\Samson%20TNT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n0025\Box\2024\Cover%20crop\extension%20manuscript\Samson%20TNT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n0025\Box\2024\Cover%20crop\extension%20manuscript\Samson%20TNT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n0025\Box\2024\Cover%20crop\extension%20manuscript\Samson%20TNT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n0025\Box\2024\Cover%20crop\extension%20manuscript\Samson%20TNT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WS1 Spring 2021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'Samson TNTC 4.2021 - 4.2024'!$N$40:$N$45</c:f>
              <c:numCache>
                <c:formatCode>General</c:formatCode>
                <c:ptCount val="6"/>
                <c:pt idx="0">
                  <c:v>655.67744778193742</c:v>
                </c:pt>
                <c:pt idx="1">
                  <c:v>1301.1530857493826</c:v>
                </c:pt>
                <c:pt idx="2">
                  <c:v>480.82267283361978</c:v>
                </c:pt>
                <c:pt idx="3">
                  <c:v>478.63074413218266</c:v>
                </c:pt>
                <c:pt idx="4">
                  <c:v>751.86443668029665</c:v>
                </c:pt>
                <c:pt idx="5">
                  <c:v>752.51438432646103</c:v>
                </c:pt>
              </c:numCache>
            </c:numRef>
          </c:xVal>
          <c:yVal>
            <c:numRef>
              <c:f>'Samson TNTC 4.2021 - 4.2024'!$M$40:$M$45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2-4D73-A6B4-3F8E5EBD2B94}"/>
            </c:ext>
          </c:extLst>
        </c:ser>
        <c:ser>
          <c:idx val="0"/>
          <c:order val="1"/>
          <c:tx>
            <c:v>WS1 Spring 2022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'Samson TNTC 4.2021 - 4.2024'!$O$40:$O$45</c:f>
              <c:numCache>
                <c:formatCode>General</c:formatCode>
                <c:ptCount val="6"/>
                <c:pt idx="0">
                  <c:v>532.95706985483685</c:v>
                </c:pt>
                <c:pt idx="1">
                  <c:v>923.65805469863585</c:v>
                </c:pt>
                <c:pt idx="2">
                  <c:v>388.90069126248659</c:v>
                </c:pt>
                <c:pt idx="3">
                  <c:v>415.28255740880559</c:v>
                </c:pt>
                <c:pt idx="4">
                  <c:v>685.91141591886708</c:v>
                </c:pt>
                <c:pt idx="5">
                  <c:v>462.0702359899322</c:v>
                </c:pt>
              </c:numCache>
            </c:numRef>
          </c:xVal>
          <c:yVal>
            <c:numRef>
              <c:f>'Samson TNTC 4.2021 - 4.2024'!$M$40:$M$45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2-4D73-A6B4-3F8E5EBD2B94}"/>
            </c:ext>
          </c:extLst>
        </c:ser>
        <c:ser>
          <c:idx val="2"/>
          <c:order val="2"/>
          <c:tx>
            <c:v>WS2 Spring2021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'Samson TNTC 4.2021 - 4.2024'!$N$26:$N$31</c:f>
              <c:numCache>
                <c:formatCode>General</c:formatCode>
                <c:ptCount val="6"/>
                <c:pt idx="0">
                  <c:v>487.14266813858887</c:v>
                </c:pt>
                <c:pt idx="1">
                  <c:v>768.73895461651057</c:v>
                </c:pt>
                <c:pt idx="2">
                  <c:v>294.03245578654054</c:v>
                </c:pt>
                <c:pt idx="3">
                  <c:v>307.87761247722079</c:v>
                </c:pt>
                <c:pt idx="4">
                  <c:v>737.16518212125925</c:v>
                </c:pt>
                <c:pt idx="5">
                  <c:v>723.95659696121834</c:v>
                </c:pt>
              </c:numCache>
            </c:numRef>
          </c:xVal>
          <c:yVal>
            <c:numRef>
              <c:f>'Samson TNTC 4.2021 - 4.2024'!$M$26:$M$31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4C2-4D73-A6B4-3F8E5EBD2B94}"/>
            </c:ext>
          </c:extLst>
        </c:ser>
        <c:ser>
          <c:idx val="1"/>
          <c:order val="3"/>
          <c:tx>
            <c:v>WS2 Spring 2022</c:v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'Samson TNTC 4.2021 - 4.2024'!$O$26:$O$31</c:f>
              <c:numCache>
                <c:formatCode>General</c:formatCode>
                <c:ptCount val="6"/>
                <c:pt idx="0">
                  <c:v>565.12235172104909</c:v>
                </c:pt>
                <c:pt idx="1">
                  <c:v>937.79617024737126</c:v>
                </c:pt>
                <c:pt idx="2">
                  <c:v>322.69911596093311</c:v>
                </c:pt>
                <c:pt idx="3">
                  <c:v>348.2060525835692</c:v>
                </c:pt>
                <c:pt idx="4">
                  <c:v>717.42236452726729</c:v>
                </c:pt>
                <c:pt idx="5">
                  <c:v>698.07381342038877</c:v>
                </c:pt>
              </c:numCache>
            </c:numRef>
          </c:xVal>
          <c:yVal>
            <c:numRef>
              <c:f>'Samson TNTC 4.2021 - 4.2024'!$M$26:$M$31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4C2-4D73-A6B4-3F8E5EBD2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837871"/>
        <c:axId val="1040838351"/>
      </c:scatterChart>
      <c:valAx>
        <c:axId val="1040837871"/>
        <c:scaling>
          <c:orientation val="minMax"/>
          <c:max val="15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/>
                  <a:t>Total</a:t>
                </a:r>
                <a:r>
                  <a:rPr lang="en-US" sz="2800" baseline="0" dirty="0"/>
                  <a:t> Nitrogen (kg/ha)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38351"/>
        <c:crosses val="autoZero"/>
        <c:crossBetween val="midCat"/>
      </c:valAx>
      <c:valAx>
        <c:axId val="1040838351"/>
        <c:scaling>
          <c:orientation val="maxMin"/>
          <c:max val="6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Soil depth</a:t>
                </a:r>
                <a:r>
                  <a:rPr lang="en-US" sz="2800" baseline="0"/>
                  <a:t> (cm)</a:t>
                </a:r>
                <a:endParaRPr lang="en-US" sz="2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37871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3835401415264572"/>
          <c:y val="0.43725069262225869"/>
          <c:w val="0.40598840320014379"/>
          <c:h val="0.27763845271226933"/>
        </c:manualLayout>
      </c:layout>
      <c:overlay val="1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WS1 Spring 2021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'Samson TNTC 4.2021 - 4.2024'!$N$62:$N$67</c:f>
              <c:numCache>
                <c:formatCode>General</c:formatCode>
                <c:ptCount val="6"/>
                <c:pt idx="0">
                  <c:v>9291.6857573376146</c:v>
                </c:pt>
                <c:pt idx="1">
                  <c:v>19075.546781819656</c:v>
                </c:pt>
                <c:pt idx="2">
                  <c:v>6264.8365901556936</c:v>
                </c:pt>
                <c:pt idx="3">
                  <c:v>6236.2770485457931</c:v>
                </c:pt>
                <c:pt idx="4">
                  <c:v>5434.528910741793</c:v>
                </c:pt>
                <c:pt idx="5">
                  <c:v>5439.2267779386311</c:v>
                </c:pt>
              </c:numCache>
            </c:numRef>
          </c:xVal>
          <c:yVal>
            <c:numRef>
              <c:f>'Samson TNTC 4.2021 - 4.2024'!$M$62:$M$67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9D-4B33-82AB-1CC922218E03}"/>
            </c:ext>
          </c:extLst>
        </c:ser>
        <c:ser>
          <c:idx val="0"/>
          <c:order val="1"/>
          <c:tx>
            <c:v>WS1 spring 2022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'Samson TNTC 4.2021 - 4.2024'!$O$62:$O$67</c:f>
              <c:numCache>
                <c:formatCode>General</c:formatCode>
                <c:ptCount val="6"/>
                <c:pt idx="0">
                  <c:v>8541.338303726201</c:v>
                </c:pt>
                <c:pt idx="1">
                  <c:v>14087.793286447022</c:v>
                </c:pt>
                <c:pt idx="2">
                  <c:v>5119.3472813461867</c:v>
                </c:pt>
                <c:pt idx="3">
                  <c:v>4314.7153846033525</c:v>
                </c:pt>
                <c:pt idx="4">
                  <c:v>5434.528910741793</c:v>
                </c:pt>
                <c:pt idx="5">
                  <c:v>3458.9257665532073</c:v>
                </c:pt>
              </c:numCache>
            </c:numRef>
          </c:xVal>
          <c:yVal>
            <c:numRef>
              <c:f>'Samson TNTC 4.2021 - 4.2024'!$M$62:$M$67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9D-4B33-82AB-1CC922218E03}"/>
            </c:ext>
          </c:extLst>
        </c:ser>
        <c:ser>
          <c:idx val="2"/>
          <c:order val="2"/>
          <c:tx>
            <c:v>WS2 Spring2021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'Samson TNTC 4.2021 - 4.2024'!$N$52:$N$57</c:f>
              <c:numCache>
                <c:formatCode>General</c:formatCode>
                <c:ptCount val="6"/>
                <c:pt idx="0">
                  <c:v>9549.021717303709</c:v>
                </c:pt>
                <c:pt idx="1">
                  <c:v>13262.973980729425</c:v>
                </c:pt>
                <c:pt idx="2">
                  <c:v>4466.2767507678354</c:v>
                </c:pt>
                <c:pt idx="3">
                  <c:v>4658.810255188233</c:v>
                </c:pt>
                <c:pt idx="4">
                  <c:v>5268.0640301557887</c:v>
                </c:pt>
                <c:pt idx="5">
                  <c:v>5166.9023323253405</c:v>
                </c:pt>
              </c:numCache>
            </c:numRef>
          </c:xVal>
          <c:yVal>
            <c:numRef>
              <c:f>'Samson TNTC 4.2021 - 4.2024'!$M$26:$M$31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9D-4B33-82AB-1CC922218E03}"/>
            </c:ext>
          </c:extLst>
        </c:ser>
        <c:ser>
          <c:idx val="1"/>
          <c:order val="3"/>
          <c:tx>
            <c:v>WS2 Spring 2022</c:v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'Samson TNTC 4.2021 - 4.2024'!$O$52:$O$57</c:f>
              <c:numCache>
                <c:formatCode>General</c:formatCode>
                <c:ptCount val="6"/>
                <c:pt idx="0">
                  <c:v>8651.1878982304097</c:v>
                </c:pt>
                <c:pt idx="1">
                  <c:v>14942.105172652529</c:v>
                </c:pt>
                <c:pt idx="2">
                  <c:v>6814.6528283059779</c:v>
                </c:pt>
                <c:pt idx="3">
                  <c:v>5900.7952999560839</c:v>
                </c:pt>
                <c:pt idx="4">
                  <c:v>11622.900936498958</c:v>
                </c:pt>
                <c:pt idx="5">
                  <c:v>8809.9675426055655</c:v>
                </c:pt>
              </c:numCache>
            </c:numRef>
          </c:xVal>
          <c:yVal>
            <c:numRef>
              <c:f>'Samson TNTC 4.2021 - 4.2024'!$M$26:$M$31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89D-4B33-82AB-1CC92221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837871"/>
        <c:axId val="1040838351"/>
      </c:scatterChart>
      <c:valAx>
        <c:axId val="1040837871"/>
        <c:scaling>
          <c:orientation val="minMax"/>
          <c:max val="2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Total</a:t>
                </a:r>
                <a:r>
                  <a:rPr lang="en-US" sz="2800" baseline="0"/>
                  <a:t> Carbon (kg/ha)</a:t>
                </a:r>
                <a:endParaRPr lang="en-US" sz="2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38351"/>
        <c:crosses val="autoZero"/>
        <c:crossBetween val="midCat"/>
      </c:valAx>
      <c:valAx>
        <c:axId val="1040838351"/>
        <c:scaling>
          <c:orientation val="maxMin"/>
          <c:max val="6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Soil depth</a:t>
                </a:r>
                <a:r>
                  <a:rPr lang="en-US" sz="2800" baseline="0"/>
                  <a:t> (cm)</a:t>
                </a:r>
                <a:endParaRPr lang="en-US" sz="2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37871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8048141183806057"/>
          <c:y val="0.43730636166752668"/>
          <c:w val="0.39484168500462713"/>
          <c:h val="0.27433488358300423"/>
        </c:manualLayout>
      </c:layout>
      <c:overlay val="1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WS1 Spring 2021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'Samson TNTC 4.2021 - 4.2024'!$N$40:$N$45</c:f>
              <c:numCache>
                <c:formatCode>General</c:formatCode>
                <c:ptCount val="6"/>
                <c:pt idx="0">
                  <c:v>655.67744778193742</c:v>
                </c:pt>
                <c:pt idx="1">
                  <c:v>1301.1530857493826</c:v>
                </c:pt>
                <c:pt idx="2">
                  <c:v>480.82267283361978</c:v>
                </c:pt>
                <c:pt idx="3">
                  <c:v>478.63074413218266</c:v>
                </c:pt>
                <c:pt idx="4">
                  <c:v>751.86443668029665</c:v>
                </c:pt>
                <c:pt idx="5">
                  <c:v>752.51438432646103</c:v>
                </c:pt>
              </c:numCache>
            </c:numRef>
          </c:xVal>
          <c:yVal>
            <c:numRef>
              <c:f>'Samson TNTC 4.2021 - 4.2024'!$M$40:$M$45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E-4543-92B9-29BB1ED6B862}"/>
            </c:ext>
          </c:extLst>
        </c:ser>
        <c:ser>
          <c:idx val="0"/>
          <c:order val="1"/>
          <c:tx>
            <c:v>WS1 Spring 2022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'Samson TNTC 4.2021 - 4.2024'!$O$40:$O$45</c:f>
              <c:numCache>
                <c:formatCode>General</c:formatCode>
                <c:ptCount val="6"/>
                <c:pt idx="0">
                  <c:v>532.95706985483685</c:v>
                </c:pt>
                <c:pt idx="1">
                  <c:v>923.65805469863585</c:v>
                </c:pt>
                <c:pt idx="2">
                  <c:v>388.90069126248659</c:v>
                </c:pt>
                <c:pt idx="3">
                  <c:v>415.28255740880559</c:v>
                </c:pt>
                <c:pt idx="4">
                  <c:v>685.91141591886708</c:v>
                </c:pt>
                <c:pt idx="5">
                  <c:v>462.0702359899322</c:v>
                </c:pt>
              </c:numCache>
            </c:numRef>
          </c:xVal>
          <c:yVal>
            <c:numRef>
              <c:f>'Samson TNTC 4.2021 - 4.2024'!$M$40:$M$45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3E-4543-92B9-29BB1ED6B862}"/>
            </c:ext>
          </c:extLst>
        </c:ser>
        <c:ser>
          <c:idx val="2"/>
          <c:order val="2"/>
          <c:tx>
            <c:v>WS2 Spring2021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'Samson TNTC 4.2021 - 4.2024'!$N$26:$N$31</c:f>
              <c:numCache>
                <c:formatCode>General</c:formatCode>
                <c:ptCount val="6"/>
                <c:pt idx="0">
                  <c:v>487.14266813858887</c:v>
                </c:pt>
                <c:pt idx="1">
                  <c:v>768.73895461651057</c:v>
                </c:pt>
                <c:pt idx="2">
                  <c:v>294.03245578654054</c:v>
                </c:pt>
                <c:pt idx="3">
                  <c:v>307.87761247722079</c:v>
                </c:pt>
                <c:pt idx="4">
                  <c:v>737.16518212125925</c:v>
                </c:pt>
                <c:pt idx="5">
                  <c:v>723.95659696121834</c:v>
                </c:pt>
              </c:numCache>
            </c:numRef>
          </c:xVal>
          <c:yVal>
            <c:numRef>
              <c:f>'Samson TNTC 4.2021 - 4.2024'!$M$26:$M$31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3E-4543-92B9-29BB1ED6B862}"/>
            </c:ext>
          </c:extLst>
        </c:ser>
        <c:ser>
          <c:idx val="1"/>
          <c:order val="3"/>
          <c:tx>
            <c:v>WS2 Spring 2022</c:v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'Samson TNTC 4.2021 - 4.2024'!$O$26:$O$31</c:f>
              <c:numCache>
                <c:formatCode>General</c:formatCode>
                <c:ptCount val="6"/>
                <c:pt idx="0">
                  <c:v>565.12235172104909</c:v>
                </c:pt>
                <c:pt idx="1">
                  <c:v>937.79617024737126</c:v>
                </c:pt>
                <c:pt idx="2">
                  <c:v>322.69911596093311</c:v>
                </c:pt>
                <c:pt idx="3">
                  <c:v>348.2060525835692</c:v>
                </c:pt>
                <c:pt idx="4">
                  <c:v>717.42236452726729</c:v>
                </c:pt>
                <c:pt idx="5">
                  <c:v>698.07381342038877</c:v>
                </c:pt>
              </c:numCache>
            </c:numRef>
          </c:xVal>
          <c:yVal>
            <c:numRef>
              <c:f>'Samson TNTC 4.2021 - 4.2024'!$M$26:$M$31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3E-4543-92B9-29BB1ED6B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837871"/>
        <c:axId val="1040838351"/>
      </c:scatterChart>
      <c:valAx>
        <c:axId val="1040837871"/>
        <c:scaling>
          <c:orientation val="minMax"/>
          <c:max val="15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/>
                  <a:t>Total</a:t>
                </a:r>
                <a:r>
                  <a:rPr lang="en-US" sz="2800" baseline="0" dirty="0"/>
                  <a:t> Nitrogen (kg/ha)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38351"/>
        <c:crosses val="autoZero"/>
        <c:crossBetween val="midCat"/>
      </c:valAx>
      <c:valAx>
        <c:axId val="1040838351"/>
        <c:scaling>
          <c:orientation val="maxMin"/>
          <c:max val="6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Soil depth</a:t>
                </a:r>
                <a:r>
                  <a:rPr lang="en-US" sz="2800" baseline="0"/>
                  <a:t> (cm)</a:t>
                </a:r>
                <a:endParaRPr lang="en-US" sz="2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37871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2051926503981916"/>
          <c:y val="0.43725069262225869"/>
          <c:w val="0.42382315231297035"/>
          <c:h val="0.26804283602996137"/>
        </c:manualLayout>
      </c:layout>
      <c:overlay val="1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WS1 Spring 2021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'Samson TNTC 4.2021 - 4.2024'!$N$62:$N$67</c:f>
              <c:numCache>
                <c:formatCode>General</c:formatCode>
                <c:ptCount val="6"/>
                <c:pt idx="0">
                  <c:v>9291.6857573376146</c:v>
                </c:pt>
                <c:pt idx="1">
                  <c:v>19075.546781819656</c:v>
                </c:pt>
                <c:pt idx="2">
                  <c:v>6264.8365901556936</c:v>
                </c:pt>
                <c:pt idx="3">
                  <c:v>6236.2770485457931</c:v>
                </c:pt>
                <c:pt idx="4">
                  <c:v>5434.528910741793</c:v>
                </c:pt>
                <c:pt idx="5">
                  <c:v>5439.2267779386311</c:v>
                </c:pt>
              </c:numCache>
            </c:numRef>
          </c:xVal>
          <c:yVal>
            <c:numRef>
              <c:f>'Samson TNTC 4.2021 - 4.2024'!$M$62:$M$67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FC-4910-99D2-94F8ABD91079}"/>
            </c:ext>
          </c:extLst>
        </c:ser>
        <c:ser>
          <c:idx val="0"/>
          <c:order val="1"/>
          <c:tx>
            <c:v>WS1 spring 2022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'Samson TNTC 4.2021 - 4.2024'!$O$62:$O$67</c:f>
              <c:numCache>
                <c:formatCode>General</c:formatCode>
                <c:ptCount val="6"/>
                <c:pt idx="0">
                  <c:v>8541.338303726201</c:v>
                </c:pt>
                <c:pt idx="1">
                  <c:v>14087.793286447022</c:v>
                </c:pt>
                <c:pt idx="2">
                  <c:v>5119.3472813461867</c:v>
                </c:pt>
                <c:pt idx="3">
                  <c:v>4314.7153846033525</c:v>
                </c:pt>
                <c:pt idx="4">
                  <c:v>5434.528910741793</c:v>
                </c:pt>
                <c:pt idx="5">
                  <c:v>3458.9257665532073</c:v>
                </c:pt>
              </c:numCache>
            </c:numRef>
          </c:xVal>
          <c:yVal>
            <c:numRef>
              <c:f>'Samson TNTC 4.2021 - 4.2024'!$M$62:$M$67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FC-4910-99D2-94F8ABD91079}"/>
            </c:ext>
          </c:extLst>
        </c:ser>
        <c:ser>
          <c:idx val="2"/>
          <c:order val="2"/>
          <c:tx>
            <c:v>WS2 Spring2021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'Samson TNTC 4.2021 - 4.2024'!$N$52:$N$57</c:f>
              <c:numCache>
                <c:formatCode>General</c:formatCode>
                <c:ptCount val="6"/>
                <c:pt idx="0">
                  <c:v>9549.021717303709</c:v>
                </c:pt>
                <c:pt idx="1">
                  <c:v>13262.973980729425</c:v>
                </c:pt>
                <c:pt idx="2">
                  <c:v>4466.2767507678354</c:v>
                </c:pt>
                <c:pt idx="3">
                  <c:v>4658.810255188233</c:v>
                </c:pt>
                <c:pt idx="4">
                  <c:v>5268.0640301557887</c:v>
                </c:pt>
                <c:pt idx="5">
                  <c:v>5166.9023323253405</c:v>
                </c:pt>
              </c:numCache>
            </c:numRef>
          </c:xVal>
          <c:yVal>
            <c:numRef>
              <c:f>'Samson TNTC 4.2021 - 4.2024'!$M$26:$M$31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FC-4910-99D2-94F8ABD91079}"/>
            </c:ext>
          </c:extLst>
        </c:ser>
        <c:ser>
          <c:idx val="1"/>
          <c:order val="3"/>
          <c:tx>
            <c:v>WS2 Spring 2022</c:v>
          </c:tx>
          <c:spPr>
            <a:ln w="2222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'Samson TNTC 4.2021 - 4.2024'!$O$52:$O$57</c:f>
              <c:numCache>
                <c:formatCode>General</c:formatCode>
                <c:ptCount val="6"/>
                <c:pt idx="0">
                  <c:v>8651.1878982304097</c:v>
                </c:pt>
                <c:pt idx="1">
                  <c:v>14942.105172652529</c:v>
                </c:pt>
                <c:pt idx="2">
                  <c:v>6814.6528283059779</c:v>
                </c:pt>
                <c:pt idx="3">
                  <c:v>5900.7952999560839</c:v>
                </c:pt>
                <c:pt idx="4">
                  <c:v>11622.900936498958</c:v>
                </c:pt>
                <c:pt idx="5">
                  <c:v>8809.9675426055655</c:v>
                </c:pt>
              </c:numCache>
            </c:numRef>
          </c:xVal>
          <c:yVal>
            <c:numRef>
              <c:f>'Samson TNTC 4.2021 - 4.2024'!$M$26:$M$31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FC-4910-99D2-94F8ABD91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837871"/>
        <c:axId val="1040838351"/>
      </c:scatterChart>
      <c:valAx>
        <c:axId val="1040837871"/>
        <c:scaling>
          <c:orientation val="minMax"/>
          <c:max val="2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Total</a:t>
                </a:r>
                <a:r>
                  <a:rPr lang="en-US" sz="2800" baseline="0"/>
                  <a:t> Carbon (kg/ha)</a:t>
                </a:r>
                <a:endParaRPr lang="en-US" sz="2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38351"/>
        <c:crosses val="autoZero"/>
        <c:crossBetween val="midCat"/>
      </c:valAx>
      <c:valAx>
        <c:axId val="1040838351"/>
        <c:scaling>
          <c:orientation val="maxMin"/>
          <c:max val="6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Soil depth</a:t>
                </a:r>
                <a:r>
                  <a:rPr lang="en-US" sz="2800" baseline="0"/>
                  <a:t> (cm)</a:t>
                </a:r>
                <a:endParaRPr lang="en-US" sz="2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837871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8048141183806057"/>
          <c:y val="0.43730636166752668"/>
          <c:w val="0.39484168500462713"/>
          <c:h val="0.25817261258698293"/>
        </c:manualLayout>
      </c:layout>
      <c:overlay val="1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08547719662747"/>
          <c:y val="0.13432113087331751"/>
          <c:w val="0.7201486720034096"/>
          <c:h val="0.8201094216497129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Sheet1!$M$17</c:f>
              <c:strCache>
                <c:ptCount val="1"/>
                <c:pt idx="0">
                  <c:v>oat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0"/>
            <c:plus>
              <c:numRef>
                <c:f>Sheet1!$M$28:$M$33</c:f>
                <c:numCache>
                  <c:formatCode>General</c:formatCode>
                  <c:ptCount val="6"/>
                  <c:pt idx="0">
                    <c:v>448.91690953664965</c:v>
                  </c:pt>
                  <c:pt idx="1">
                    <c:v>839.56559596155239</c:v>
                  </c:pt>
                  <c:pt idx="2">
                    <c:v>1174.1880387690699</c:v>
                  </c:pt>
                  <c:pt idx="3">
                    <c:v>620.99252238392603</c:v>
                  </c:pt>
                  <c:pt idx="4">
                    <c:v>3177.4184531715837</c:v>
                  </c:pt>
                  <c:pt idx="5">
                    <c:v>1821.5326051401123</c:v>
                  </c:pt>
                </c:numCache>
              </c:numRef>
            </c:plus>
            <c:minus>
              <c:numRef>
                <c:f>Sheet1!$M$28:$M$33</c:f>
                <c:numCache>
                  <c:formatCode>General</c:formatCode>
                  <c:ptCount val="6"/>
                  <c:pt idx="0">
                    <c:v>448.91690953664965</c:v>
                  </c:pt>
                  <c:pt idx="1">
                    <c:v>839.56559596155239</c:v>
                  </c:pt>
                  <c:pt idx="2">
                    <c:v>1174.1880387690699</c:v>
                  </c:pt>
                  <c:pt idx="3">
                    <c:v>620.99252238392603</c:v>
                  </c:pt>
                  <c:pt idx="4">
                    <c:v>3177.4184531715837</c:v>
                  </c:pt>
                  <c:pt idx="5">
                    <c:v>1821.5326051401123</c:v>
                  </c:pt>
                </c:numCache>
              </c:numRef>
            </c:minus>
          </c:errBars>
          <c:xVal>
            <c:numRef>
              <c:f>Sheet1!$M$18:$M$23</c:f>
              <c:numCache>
                <c:formatCode>General</c:formatCode>
                <c:ptCount val="6"/>
                <c:pt idx="0">
                  <c:v>9100.1048077670603</c:v>
                </c:pt>
                <c:pt idx="1">
                  <c:v>14102.539576690977</c:v>
                </c:pt>
                <c:pt idx="2">
                  <c:v>5640.4647895369071</c:v>
                </c:pt>
                <c:pt idx="3">
                  <c:v>5279.8027775721584</c:v>
                </c:pt>
                <c:pt idx="4">
                  <c:v>8445.4824833273742</c:v>
                </c:pt>
                <c:pt idx="5">
                  <c:v>6988.434937465453</c:v>
                </c:pt>
              </c:numCache>
            </c:numRef>
          </c:xVal>
          <c:yVal>
            <c:numRef>
              <c:f>Sheet1!$L$18:$L$23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B9-4F6F-95D8-FFF99971C1A1}"/>
            </c:ext>
          </c:extLst>
        </c:ser>
        <c:ser>
          <c:idx val="0"/>
          <c:order val="1"/>
          <c:tx>
            <c:strRef>
              <c:f>Sheet1!$N$17</c:f>
              <c:strCache>
                <c:ptCount val="1"/>
                <c:pt idx="0">
                  <c:v>mix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cust"/>
            <c:noEndCap val="0"/>
            <c:plus>
              <c:numRef>
                <c:f>Sheet1!$N$28:$N$33</c:f>
                <c:numCache>
                  <c:formatCode>General</c:formatCode>
                  <c:ptCount val="6"/>
                  <c:pt idx="0">
                    <c:v>302.07665431073656</c:v>
                  </c:pt>
                  <c:pt idx="1">
                    <c:v>2239.0345561432937</c:v>
                  </c:pt>
                  <c:pt idx="2">
                    <c:v>2284.9558023233062</c:v>
                  </c:pt>
                  <c:pt idx="3">
                    <c:v>403.25573012733821</c:v>
                  </c:pt>
                  <c:pt idx="4">
                    <c:v>322.79461265455848</c:v>
                  </c:pt>
                  <c:pt idx="5">
                    <c:v>43.653062656051588</c:v>
                  </c:pt>
                </c:numCache>
              </c:numRef>
            </c:plus>
            <c:minus>
              <c:numRef>
                <c:f>Sheet1!$N$28:$N$33</c:f>
                <c:numCache>
                  <c:formatCode>General</c:formatCode>
                  <c:ptCount val="6"/>
                  <c:pt idx="0">
                    <c:v>302.07665431073656</c:v>
                  </c:pt>
                  <c:pt idx="1">
                    <c:v>2239.0345561432937</c:v>
                  </c:pt>
                  <c:pt idx="2">
                    <c:v>2284.9558023233062</c:v>
                  </c:pt>
                  <c:pt idx="3">
                    <c:v>403.25573012733821</c:v>
                  </c:pt>
                  <c:pt idx="4">
                    <c:v>322.79461265455848</c:v>
                  </c:pt>
                  <c:pt idx="5">
                    <c:v>43.653062656051588</c:v>
                  </c:pt>
                </c:numCache>
              </c:numRef>
            </c:minus>
          </c:errBars>
          <c:xVal>
            <c:numRef>
              <c:f>Sheet1!$N$18:$N$23</c:f>
              <c:numCache>
                <c:formatCode>General</c:formatCode>
                <c:ptCount val="6"/>
                <c:pt idx="0">
                  <c:v>9879.6082461724418</c:v>
                </c:pt>
                <c:pt idx="1">
                  <c:v>14045.231583249457</c:v>
                </c:pt>
                <c:pt idx="2">
                  <c:v>7250.5784049195754</c:v>
                </c:pt>
                <c:pt idx="3">
                  <c:v>4111.9397775614516</c:v>
                </c:pt>
                <c:pt idx="4">
                  <c:v>6232.6278907341703</c:v>
                </c:pt>
                <c:pt idx="5">
                  <c:v>5780.679317505871</c:v>
                </c:pt>
              </c:numCache>
            </c:numRef>
          </c:xVal>
          <c:yVal>
            <c:numRef>
              <c:f>Sheet1!$L$18:$L$23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B9-4F6F-95D8-FFF99971C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837871"/>
        <c:axId val="1040838351"/>
      </c:scatterChart>
      <c:valAx>
        <c:axId val="104083787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Total Carbon (kg/ha)</a:t>
                </a:r>
              </a:p>
            </c:rich>
          </c:tx>
          <c:layout>
            <c:manualLayout>
              <c:xMode val="edge"/>
              <c:yMode val="edge"/>
              <c:x val="0.2885309568531107"/>
              <c:y val="2.167604180145468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040838351"/>
        <c:crosses val="autoZero"/>
        <c:crossBetween val="midCat"/>
      </c:valAx>
      <c:valAx>
        <c:axId val="1040838351"/>
        <c:scaling>
          <c:orientation val="maxMin"/>
          <c:max val="6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Soil depth (cm)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040837871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558985263555273"/>
          <c:y val="0.80612907337214856"/>
          <c:w val="0.21623225011099406"/>
          <c:h val="0.13037913347974892"/>
        </c:manualLayout>
      </c:layout>
      <c:overlay val="1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98455187833914"/>
          <c:y val="0.13426741443244017"/>
          <c:w val="0.7099305946365827"/>
          <c:h val="0.82016302453164924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Sheet1!$R$17</c:f>
              <c:strCache>
                <c:ptCount val="1"/>
                <c:pt idx="0">
                  <c:v>oat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0"/>
            <c:plus>
              <c:numRef>
                <c:f>Sheet1!$R$28:$R$33</c:f>
                <c:numCache>
                  <c:formatCode>General</c:formatCode>
                  <c:ptCount val="6"/>
                  <c:pt idx="0">
                    <c:v>38.989841791230106</c:v>
                  </c:pt>
                  <c:pt idx="1">
                    <c:v>84.528607815430348</c:v>
                  </c:pt>
                  <c:pt idx="2">
                    <c:v>14.333330087196288</c:v>
                  </c:pt>
                  <c:pt idx="3">
                    <c:v>20.164220053174205</c:v>
                  </c:pt>
                  <c:pt idx="4">
                    <c:v>9.8714087969959792</c:v>
                  </c:pt>
                  <c:pt idx="5">
                    <c:v>12.941391770414782</c:v>
                  </c:pt>
                </c:numCache>
              </c:numRef>
            </c:plus>
            <c:minus>
              <c:numRef>
                <c:f>Sheet1!$R$28:$R$33</c:f>
                <c:numCache>
                  <c:formatCode>General</c:formatCode>
                  <c:ptCount val="6"/>
                  <c:pt idx="0">
                    <c:v>38.989841791230106</c:v>
                  </c:pt>
                  <c:pt idx="1">
                    <c:v>84.528607815430348</c:v>
                  </c:pt>
                  <c:pt idx="2">
                    <c:v>14.333330087196288</c:v>
                  </c:pt>
                  <c:pt idx="3">
                    <c:v>20.164220053174205</c:v>
                  </c:pt>
                  <c:pt idx="4">
                    <c:v>9.8714087969959792</c:v>
                  </c:pt>
                  <c:pt idx="5">
                    <c:v>12.941391770414782</c:v>
                  </c:pt>
                </c:numCache>
              </c:numRef>
            </c:minus>
          </c:errBars>
          <c:xVal>
            <c:numRef>
              <c:f>Sheet1!$R$18:$R$23</c:f>
              <c:numCache>
                <c:formatCode>General</c:formatCode>
                <c:ptCount val="6"/>
                <c:pt idx="0">
                  <c:v>526.13250992981898</c:v>
                </c:pt>
                <c:pt idx="1">
                  <c:v>853.26756243194086</c:v>
                </c:pt>
                <c:pt idx="2">
                  <c:v>308.36578587373685</c:v>
                </c:pt>
                <c:pt idx="3">
                  <c:v>328.04183253039503</c:v>
                </c:pt>
                <c:pt idx="4">
                  <c:v>727.29377332426327</c:v>
                </c:pt>
                <c:pt idx="5">
                  <c:v>711.0152051908035</c:v>
                </c:pt>
              </c:numCache>
            </c:numRef>
          </c:xVal>
          <c:yVal>
            <c:numRef>
              <c:f>Sheet1!$L$18:$L$23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F5-484C-BC6B-56323B73BB9A}"/>
            </c:ext>
          </c:extLst>
        </c:ser>
        <c:ser>
          <c:idx val="0"/>
          <c:order val="1"/>
          <c:tx>
            <c:strRef>
              <c:f>Sheet1!$S$17</c:f>
              <c:strCache>
                <c:ptCount val="1"/>
                <c:pt idx="0">
                  <c:v>mix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cust"/>
            <c:noEndCap val="0"/>
            <c:plus>
              <c:numRef>
                <c:f>Sheet1!$S$28:$S$33</c:f>
                <c:numCache>
                  <c:formatCode>General</c:formatCode>
                  <c:ptCount val="6"/>
                  <c:pt idx="0">
                    <c:v>38.456112853725244</c:v>
                  </c:pt>
                  <c:pt idx="1">
                    <c:v>154.55739676149534</c:v>
                  </c:pt>
                  <c:pt idx="2">
                    <c:v>135.26262421744431</c:v>
                  </c:pt>
                  <c:pt idx="3">
                    <c:v>16.019323664944892</c:v>
                  </c:pt>
                  <c:pt idx="4">
                    <c:v>49.177562828304417</c:v>
                  </c:pt>
                  <c:pt idx="5">
                    <c:v>159.33617849322982</c:v>
                  </c:pt>
                </c:numCache>
              </c:numRef>
            </c:plus>
            <c:minus>
              <c:numRef>
                <c:f>Sheet1!$S$28:$S$33</c:f>
                <c:numCache>
                  <c:formatCode>General</c:formatCode>
                  <c:ptCount val="6"/>
                  <c:pt idx="0">
                    <c:v>38.456112853725244</c:v>
                  </c:pt>
                  <c:pt idx="1">
                    <c:v>154.55739676149534</c:v>
                  </c:pt>
                  <c:pt idx="2">
                    <c:v>135.26262421744431</c:v>
                  </c:pt>
                  <c:pt idx="3">
                    <c:v>16.019323664944892</c:v>
                  </c:pt>
                  <c:pt idx="4">
                    <c:v>49.177562828304417</c:v>
                  </c:pt>
                  <c:pt idx="5">
                    <c:v>159.33617849322982</c:v>
                  </c:pt>
                </c:numCache>
              </c:numRef>
            </c:minus>
          </c:errBars>
          <c:xVal>
            <c:numRef>
              <c:f>Sheet1!$S$18:$S$23</c:f>
              <c:numCache>
                <c:formatCode>General</c:formatCode>
                <c:ptCount val="6"/>
                <c:pt idx="0">
                  <c:v>651.1141092223877</c:v>
                </c:pt>
                <c:pt idx="1">
                  <c:v>898.8424001119422</c:v>
                </c:pt>
                <c:pt idx="2">
                  <c:v>416.15688391088696</c:v>
                </c:pt>
                <c:pt idx="3">
                  <c:v>324.83052322163428</c:v>
                </c:pt>
                <c:pt idx="4">
                  <c:v>709.86633939958665</c:v>
                </c:pt>
                <c:pt idx="5">
                  <c:v>719.03254184365915</c:v>
                </c:pt>
              </c:numCache>
            </c:numRef>
          </c:xVal>
          <c:yVal>
            <c:numRef>
              <c:f>Sheet1!$L$18:$L$23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F5-484C-BC6B-56323B73B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837871"/>
        <c:axId val="1040838351"/>
      </c:scatterChart>
      <c:valAx>
        <c:axId val="104083787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Total Nitrogen (kg/ha)</a:t>
                </a:r>
              </a:p>
            </c:rich>
          </c:tx>
          <c:layout>
            <c:manualLayout>
              <c:xMode val="edge"/>
              <c:yMode val="edge"/>
              <c:x val="0.29032981092567822"/>
              <c:y val="2.3258739865899748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040838351"/>
        <c:crosses val="autoZero"/>
        <c:crossBetween val="midCat"/>
      </c:valAx>
      <c:valAx>
        <c:axId val="1040838351"/>
        <c:scaling>
          <c:orientation val="maxMin"/>
          <c:max val="6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Soil depth (cm)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040837871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599575337526542"/>
          <c:y val="0.79531396321556791"/>
          <c:w val="0.21594379539774355"/>
          <c:h val="0.13037913347974892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40137914776909"/>
          <c:y val="0.12751444947232485"/>
          <c:w val="0.71483277189486227"/>
          <c:h val="0.8269161030507057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Sheet1!$AE$11</c:f>
              <c:strCache>
                <c:ptCount val="1"/>
                <c:pt idx="0">
                  <c:v>oat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0"/>
            <c:plus>
              <c:numRef>
                <c:f>Sheet1!$AE$22:$AE$27</c:f>
                <c:numCache>
                  <c:formatCode>General</c:formatCode>
                  <c:ptCount val="6"/>
                  <c:pt idx="0">
                    <c:v>910.89957352597969</c:v>
                  </c:pt>
                  <c:pt idx="1">
                    <c:v>2036.7917789709984</c:v>
                  </c:pt>
                  <c:pt idx="2">
                    <c:v>817.05104058084771</c:v>
                  </c:pt>
                  <c:pt idx="3">
                    <c:v>789.02398715264871</c:v>
                  </c:pt>
                  <c:pt idx="4">
                    <c:v>1293.3669693053243</c:v>
                  </c:pt>
                  <c:pt idx="5">
                    <c:v>927.36201405600195</c:v>
                  </c:pt>
                </c:numCache>
              </c:numRef>
            </c:plus>
            <c:minus>
              <c:numRef>
                <c:f>Sheet1!$AE$22:$AE$27</c:f>
                <c:numCache>
                  <c:formatCode>General</c:formatCode>
                  <c:ptCount val="6"/>
                  <c:pt idx="0">
                    <c:v>910.89957352597969</c:v>
                  </c:pt>
                  <c:pt idx="1">
                    <c:v>2036.7917789709984</c:v>
                  </c:pt>
                  <c:pt idx="2">
                    <c:v>817.05104058084771</c:v>
                  </c:pt>
                  <c:pt idx="3">
                    <c:v>789.02398715264871</c:v>
                  </c:pt>
                  <c:pt idx="4">
                    <c:v>1293.3669693053243</c:v>
                  </c:pt>
                  <c:pt idx="5">
                    <c:v>927.36201405600195</c:v>
                  </c:pt>
                </c:numCache>
              </c:numRef>
            </c:minus>
          </c:errBars>
          <c:xVal>
            <c:numRef>
              <c:f>Sheet1!$AE$12:$AE$17</c:f>
              <c:numCache>
                <c:formatCode>General</c:formatCode>
                <c:ptCount val="6"/>
                <c:pt idx="0">
                  <c:v>9523.1013271430038</c:v>
                </c:pt>
                <c:pt idx="1">
                  <c:v>16615.135905680389</c:v>
                </c:pt>
                <c:pt idx="2">
                  <c:v>6165.8436869252428</c:v>
                </c:pt>
                <c:pt idx="3">
                  <c:v>5335.3250595910949</c:v>
                </c:pt>
                <c:pt idx="4">
                  <c:v>6349.0774653002836</c:v>
                </c:pt>
                <c:pt idx="5">
                  <c:v>4770.3251029817766</c:v>
                </c:pt>
              </c:numCache>
            </c:numRef>
          </c:xVal>
          <c:yVal>
            <c:numRef>
              <c:f>Sheet1!$AD$12:$AD$17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2B-46F9-836C-86B4BA8DE6FC}"/>
            </c:ext>
          </c:extLst>
        </c:ser>
        <c:ser>
          <c:idx val="0"/>
          <c:order val="1"/>
          <c:tx>
            <c:strRef>
              <c:f>Sheet1!$AF$11</c:f>
              <c:strCache>
                <c:ptCount val="1"/>
                <c:pt idx="0">
                  <c:v>mix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Sheet1!$AF$12:$AF$17</c:f>
              <c:numCache>
                <c:formatCode>General</c:formatCode>
                <c:ptCount val="6"/>
                <c:pt idx="0">
                  <c:v>9663.353187631119</c:v>
                </c:pt>
                <c:pt idx="1">
                  <c:v>14625.924500923618</c:v>
                </c:pt>
                <c:pt idx="2">
                  <c:v>9064.9215672455957</c:v>
                </c:pt>
                <c:pt idx="3">
                  <c:v>5377.5571840733473</c:v>
                </c:pt>
                <c:pt idx="4">
                  <c:v>6608.4926802952386</c:v>
                </c:pt>
                <c:pt idx="5">
                  <c:v>3498.5317867809154</c:v>
                </c:pt>
              </c:numCache>
            </c:numRef>
          </c:xVal>
          <c:yVal>
            <c:numRef>
              <c:f>Sheet1!$AD$12:$AD$17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2B-46F9-836C-86B4BA8DE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837871"/>
        <c:axId val="1040838351"/>
      </c:scatterChart>
      <c:valAx>
        <c:axId val="104083787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Total Carbon (kg/ha)</a:t>
                </a:r>
              </a:p>
            </c:rich>
          </c:tx>
          <c:layout>
            <c:manualLayout>
              <c:xMode val="edge"/>
              <c:yMode val="edge"/>
              <c:x val="0.30282028106828346"/>
              <c:y val="2.8306015375709936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040838351"/>
        <c:crosses val="autoZero"/>
        <c:crossBetween val="midCat"/>
      </c:valAx>
      <c:valAx>
        <c:axId val="1040838351"/>
        <c:scaling>
          <c:orientation val="maxMin"/>
          <c:max val="6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Soil depth (cm)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040837871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558985263555273"/>
          <c:y val="0.80612907337214856"/>
          <c:w val="0.21623225011099406"/>
          <c:h val="0.13037913347974892"/>
        </c:manualLayout>
      </c:layout>
      <c:overlay val="1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67521857477263"/>
          <c:y val="0.12601231466672597"/>
          <c:w val="0.72323994352131171"/>
          <c:h val="0.82841823785630464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Sheet1!$AJ$11</c:f>
              <c:strCache>
                <c:ptCount val="1"/>
                <c:pt idx="0">
                  <c:v>oat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errBars>
            <c:errDir val="x"/>
            <c:errBarType val="both"/>
            <c:errValType val="cust"/>
            <c:noEndCap val="0"/>
            <c:plus>
              <c:numRef>
                <c:f>Sheet1!$AJ$22:$AJ$27</c:f>
                <c:numCache>
                  <c:formatCode>General</c:formatCode>
                  <c:ptCount val="6"/>
                  <c:pt idx="0">
                    <c:v>64.420081473312507</c:v>
                  </c:pt>
                  <c:pt idx="1">
                    <c:v>163.59848725128921</c:v>
                  </c:pt>
                  <c:pt idx="2">
                    <c:v>39.298608125189389</c:v>
                  </c:pt>
                  <c:pt idx="3">
                    <c:v>27.159565836937563</c:v>
                  </c:pt>
                  <c:pt idx="4">
                    <c:v>38.832087185126738</c:v>
                  </c:pt>
                  <c:pt idx="5">
                    <c:v>143.54547590720151</c:v>
                  </c:pt>
                </c:numCache>
              </c:numRef>
            </c:plus>
            <c:minus>
              <c:numRef>
                <c:f>Sheet1!$AJ$22:$AJ$27</c:f>
                <c:numCache>
                  <c:formatCode>General</c:formatCode>
                  <c:ptCount val="6"/>
                  <c:pt idx="0">
                    <c:v>64.420081473312507</c:v>
                  </c:pt>
                  <c:pt idx="1">
                    <c:v>163.59848725128921</c:v>
                  </c:pt>
                  <c:pt idx="2">
                    <c:v>39.298608125189389</c:v>
                  </c:pt>
                  <c:pt idx="3">
                    <c:v>27.159565836937563</c:v>
                  </c:pt>
                  <c:pt idx="4">
                    <c:v>38.832087185126738</c:v>
                  </c:pt>
                  <c:pt idx="5">
                    <c:v>143.54547590720151</c:v>
                  </c:pt>
                </c:numCache>
              </c:numRef>
            </c:minus>
          </c:errBars>
          <c:xVal>
            <c:numRef>
              <c:f>Sheet1!$AJ$12:$AJ$17</c:f>
              <c:numCache>
                <c:formatCode>General</c:formatCode>
                <c:ptCount val="6"/>
                <c:pt idx="0">
                  <c:v>622.95201366804395</c:v>
                </c:pt>
                <c:pt idx="1">
                  <c:v>1073.5851592294291</c:v>
                </c:pt>
                <c:pt idx="2">
                  <c:v>426.61227344551554</c:v>
                </c:pt>
                <c:pt idx="3">
                  <c:v>441.09107792573695</c:v>
                </c:pt>
                <c:pt idx="4">
                  <c:v>699.10202007115311</c:v>
                </c:pt>
                <c:pt idx="5">
                  <c:v>550.08361427372881</c:v>
                </c:pt>
              </c:numCache>
            </c:numRef>
          </c:xVal>
          <c:yVal>
            <c:numRef>
              <c:f>Sheet1!$AI$12:$AI$17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37-8BC1-B0956FED4380}"/>
            </c:ext>
          </c:extLst>
        </c:ser>
        <c:ser>
          <c:idx val="0"/>
          <c:order val="1"/>
          <c:tx>
            <c:strRef>
              <c:f>Sheet1!$AK$11</c:f>
              <c:strCache>
                <c:ptCount val="1"/>
                <c:pt idx="0">
                  <c:v>mix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Sheet1!$AK$12:$AK$17</c:f>
              <c:numCache>
                <c:formatCode>General</c:formatCode>
                <c:ptCount val="6"/>
                <c:pt idx="0">
                  <c:v>694.24670941616887</c:v>
                </c:pt>
                <c:pt idx="1">
                  <c:v>1060.1988106106082</c:v>
                </c:pt>
                <c:pt idx="2">
                  <c:v>657.59571431656809</c:v>
                </c:pt>
                <c:pt idx="3">
                  <c:v>492.7081189595998</c:v>
                </c:pt>
                <c:pt idx="4">
                  <c:v>857.38926989858385</c:v>
                </c:pt>
                <c:pt idx="5">
                  <c:v>594.09030341562698</c:v>
                </c:pt>
              </c:numCache>
            </c:numRef>
          </c:xVal>
          <c:yVal>
            <c:numRef>
              <c:f>Sheet1!$AI$12:$AI$17</c:f>
              <c:numCache>
                <c:formatCode>General</c:formatCode>
                <c:ptCount val="6"/>
                <c:pt idx="0">
                  <c:v>5.08</c:v>
                </c:pt>
                <c:pt idx="1">
                  <c:v>15.24</c:v>
                </c:pt>
                <c:pt idx="2">
                  <c:v>22.86</c:v>
                </c:pt>
                <c:pt idx="3">
                  <c:v>30.48</c:v>
                </c:pt>
                <c:pt idx="4">
                  <c:v>45.72</c:v>
                </c:pt>
                <c:pt idx="5">
                  <c:v>60.96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37-8BC1-B0956FED4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837871"/>
        <c:axId val="1040838351"/>
      </c:scatterChart>
      <c:valAx>
        <c:axId val="104083787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Total Nitrogen (kg/ha)</a:t>
                </a:r>
              </a:p>
            </c:rich>
          </c:tx>
          <c:layout>
            <c:manualLayout>
              <c:xMode val="edge"/>
              <c:yMode val="edge"/>
              <c:x val="0.28222996442338821"/>
              <c:y val="2.6803880570111016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040838351"/>
        <c:crosses val="autoZero"/>
        <c:crossBetween val="midCat"/>
      </c:valAx>
      <c:valAx>
        <c:axId val="1040838351"/>
        <c:scaling>
          <c:orientation val="maxMin"/>
          <c:max val="6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Soil depth (cm)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/>
            </a:pPr>
            <a:endParaRPr lang="en-US"/>
          </a:p>
        </c:txPr>
        <c:crossAx val="1040837871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599575337526542"/>
          <c:y val="0.79531396321556791"/>
          <c:w val="0.21773807637212222"/>
          <c:h val="0.13037913347974892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47A7BE8-1CF5-FE81-40AC-F8650EE086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7F89A8D-0694-58E1-745B-98A3E77409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95625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7088382-81C8-5761-1737-A72C866DFD6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22600" cy="484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661FFB9-7E05-A835-5BE9-B1713A0F961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09038"/>
            <a:ext cx="3095625" cy="484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EC0DA2-A95B-4829-A387-04823F75822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F7115CF-93AC-4516-76FE-D1F0C16529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C5166D2-9E6A-80FE-9777-A6E93DEEAD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95625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B77E3A3-F378-81B1-B4B5-46F8BD8B4C6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43075" y="693738"/>
            <a:ext cx="34671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D0AF90C-1790-4B6F-07BD-9D13F871B9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438650"/>
            <a:ext cx="5137150" cy="4160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392B50-E07F-4CAF-E7D6-18D822BCEC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22600" cy="484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560751A-7A2F-9154-1EC4-EAF3EDAE1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09038"/>
            <a:ext cx="3095625" cy="484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D3F451-B40B-4551-9803-19DBE5EA86E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92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92359" algn="l" rtl="0" eaLnBrk="0" fontAlgn="base" hangingPunct="0">
      <a:spcBef>
        <a:spcPct val="30000"/>
      </a:spcBef>
      <a:spcAft>
        <a:spcPct val="0"/>
      </a:spcAft>
      <a:defRPr sz="1292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84717" algn="l" rtl="0" eaLnBrk="0" fontAlgn="base" hangingPunct="0">
      <a:spcBef>
        <a:spcPct val="30000"/>
      </a:spcBef>
      <a:spcAft>
        <a:spcPct val="0"/>
      </a:spcAft>
      <a:defRPr sz="1292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477076" algn="l" rtl="0" eaLnBrk="0" fontAlgn="base" hangingPunct="0">
      <a:spcBef>
        <a:spcPct val="30000"/>
      </a:spcBef>
      <a:spcAft>
        <a:spcPct val="0"/>
      </a:spcAft>
      <a:defRPr sz="1292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969435" algn="l" rtl="0" eaLnBrk="0" fontAlgn="base" hangingPunct="0">
      <a:spcBef>
        <a:spcPct val="30000"/>
      </a:spcBef>
      <a:spcAft>
        <a:spcPct val="0"/>
      </a:spcAft>
      <a:defRPr sz="1292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461793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6pPr>
    <a:lvl7pPr marL="2954152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7pPr>
    <a:lvl8pPr marL="3446511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8pPr>
    <a:lvl9pPr marL="3938869" algn="l" defTabSz="984717" rtl="0" eaLnBrk="1" latinLnBrk="0" hangingPunct="1">
      <a:defRPr sz="12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" y="0"/>
            <a:ext cx="38407643" cy="384048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2123" y="10146436"/>
            <a:ext cx="22297237" cy="8486985"/>
          </a:xfrm>
        </p:spPr>
        <p:txBody>
          <a:bodyPr anchor="b">
            <a:noAutofit/>
          </a:bodyPr>
          <a:lstStyle>
            <a:lvl1pPr algn="ctr">
              <a:defRPr sz="2016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2123" y="20150634"/>
            <a:ext cx="22297237" cy="7714846"/>
          </a:xfrm>
        </p:spPr>
        <p:txBody>
          <a:bodyPr anchor="t">
            <a:normAutofit/>
          </a:bodyPr>
          <a:lstStyle>
            <a:lvl1pPr marL="0" indent="0" algn="ctr">
              <a:buNone/>
              <a:defRPr sz="8400">
                <a:solidFill>
                  <a:schemeClr val="tx1"/>
                </a:solidFill>
              </a:defRPr>
            </a:lvl1pPr>
            <a:lvl2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74752" y="28305771"/>
            <a:ext cx="2827759" cy="156464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2123" y="28305771"/>
            <a:ext cx="17072412" cy="156464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632733" y="28305771"/>
            <a:ext cx="1736629" cy="1564640"/>
          </a:xfrm>
        </p:spPr>
        <p:txBody>
          <a:bodyPr/>
          <a:lstStyle/>
          <a:p>
            <a:pPr>
              <a:defRPr/>
            </a:pPr>
            <a:fld id="{C80F151B-B791-4F63-A0DD-9C446AC6AB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483267" y="19439442"/>
            <a:ext cx="214749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9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37" y="26966324"/>
            <a:ext cx="28554683" cy="3173733"/>
          </a:xfrm>
        </p:spPr>
        <p:txBody>
          <a:bodyPr anchor="b">
            <a:normAutofit/>
          </a:bodyPr>
          <a:lstStyle>
            <a:lvl1pPr algn="ctr">
              <a:defRPr sz="100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0292" y="5784428"/>
            <a:ext cx="29784224" cy="1882310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2837" y="30140057"/>
            <a:ext cx="28554683" cy="2764787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F182D-A8A2-4954-AB2B-0C538962EB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70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37" y="5078489"/>
            <a:ext cx="28554683" cy="17348016"/>
          </a:xfrm>
        </p:spPr>
        <p:txBody>
          <a:bodyPr anchor="ctr">
            <a:normAutofit/>
          </a:bodyPr>
          <a:lstStyle>
            <a:lvl1pPr algn="ctr">
              <a:defRPr sz="134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833" y="23943730"/>
            <a:ext cx="28554691" cy="89611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8400">
                <a:solidFill>
                  <a:schemeClr val="tx1"/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F182D-A8A2-4954-AB2B-0C538962EB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69555" y="23185114"/>
            <a:ext cx="2774698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0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199" y="5499939"/>
            <a:ext cx="26881050" cy="13275741"/>
          </a:xfrm>
        </p:spPr>
        <p:txBody>
          <a:bodyPr anchor="ctr">
            <a:normAutofit/>
          </a:bodyPr>
          <a:lstStyle>
            <a:lvl1pPr algn="ctr">
              <a:defRPr sz="134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0840" y="18775677"/>
            <a:ext cx="24749752" cy="36508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7560"/>
            </a:lvl1pPr>
            <a:lvl2pPr marL="1920240" indent="0">
              <a:buFontTx/>
              <a:buNone/>
              <a:defRPr/>
            </a:lvl2pPr>
            <a:lvl3pPr marL="3840480" indent="0">
              <a:buFontTx/>
              <a:buNone/>
              <a:defRPr/>
            </a:lvl3pPr>
            <a:lvl4pPr marL="5760720" indent="0">
              <a:buFontTx/>
              <a:buNone/>
              <a:defRPr/>
            </a:lvl4pPr>
            <a:lvl5pPr marL="768096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824" y="24323043"/>
            <a:ext cx="28554700" cy="85818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400">
                <a:solidFill>
                  <a:schemeClr val="tx1"/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F182D-A8A2-4954-AB2B-0C538962EB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569872" y="5070027"/>
            <a:ext cx="1920740" cy="3274746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/>
            <a:r>
              <a:rPr lang="en-US" sz="3024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60715" y="15836072"/>
            <a:ext cx="1920740" cy="3274746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 algn="r"/>
            <a:r>
              <a:rPr lang="en-US" sz="3024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369557" y="23185114"/>
            <a:ext cx="277012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2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50" y="18528054"/>
            <a:ext cx="28554658" cy="8225280"/>
          </a:xfrm>
        </p:spPr>
        <p:txBody>
          <a:bodyPr anchor="b">
            <a:normAutofit/>
          </a:bodyPr>
          <a:lstStyle>
            <a:lvl1pPr algn="l">
              <a:defRPr sz="134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846" y="26753334"/>
            <a:ext cx="28554666" cy="4818240"/>
          </a:xfrm>
        </p:spPr>
        <p:txBody>
          <a:bodyPr anchor="t">
            <a:normAutofit/>
          </a:bodyPr>
          <a:lstStyle>
            <a:lvl1pPr marL="0" indent="0" algn="l">
              <a:buNone/>
              <a:defRPr sz="7560">
                <a:solidFill>
                  <a:schemeClr val="tx1"/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F182D-A8A2-4954-AB2B-0C538962EB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26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547" y="5499939"/>
            <a:ext cx="26565706" cy="12564541"/>
          </a:xfrm>
        </p:spPr>
        <p:txBody>
          <a:bodyPr anchor="ctr">
            <a:normAutofit/>
          </a:bodyPr>
          <a:lstStyle>
            <a:lvl1pPr algn="ctr">
              <a:defRPr sz="134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942846" y="20380147"/>
            <a:ext cx="28554666" cy="496702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8400">
                <a:solidFill>
                  <a:schemeClr val="tx1"/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833" y="25366135"/>
            <a:ext cx="28554691" cy="7538720"/>
          </a:xfrm>
        </p:spPr>
        <p:txBody>
          <a:bodyPr anchor="t">
            <a:normAutofit/>
          </a:bodyPr>
          <a:lstStyle>
            <a:lvl1pPr marL="0" indent="0" algn="l">
              <a:buNone/>
              <a:defRPr sz="6720">
                <a:solidFill>
                  <a:schemeClr val="tx1"/>
                </a:solidFill>
              </a:defRPr>
            </a:lvl1pPr>
            <a:lvl2pPr marL="1920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F182D-A8A2-4954-AB2B-0C538962EB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687854" y="5022612"/>
            <a:ext cx="1920740" cy="3274746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/>
            <a:r>
              <a:rPr lang="en-US" sz="33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29145" y="14603277"/>
            <a:ext cx="1920740" cy="3274746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 algn="r"/>
            <a:r>
              <a:rPr lang="en-US" sz="33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369557" y="19202400"/>
            <a:ext cx="277012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73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33" y="5499937"/>
            <a:ext cx="28554683" cy="1284901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344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942846" y="19970496"/>
            <a:ext cx="28554666" cy="506943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8400">
                <a:solidFill>
                  <a:schemeClr val="tx1"/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837" y="25034243"/>
            <a:ext cx="28554683" cy="7870615"/>
          </a:xfrm>
        </p:spPr>
        <p:txBody>
          <a:bodyPr anchor="t">
            <a:normAutofit/>
          </a:bodyPr>
          <a:lstStyle>
            <a:lvl1pPr marL="0" indent="0" algn="l">
              <a:buNone/>
              <a:defRPr sz="6720">
                <a:solidFill>
                  <a:schemeClr val="tx1"/>
                </a:solidFill>
              </a:defRPr>
            </a:lvl1pPr>
            <a:lvl2pPr marL="1920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F182D-A8A2-4954-AB2B-0C538962EB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69572" y="19202400"/>
            <a:ext cx="277469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0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2833" y="13944759"/>
            <a:ext cx="28554691" cy="189601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C4EE6-5EC3-4AE7-BE00-94D4FB4AF0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69557" y="13186152"/>
            <a:ext cx="277469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59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698001" y="5078492"/>
            <a:ext cx="6799506" cy="278263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2843" y="5078492"/>
            <a:ext cx="20645138" cy="2782636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ED5A6-76FF-4557-9AA9-C0C68ADB27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231150" y="5078492"/>
            <a:ext cx="0" cy="2782636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69553" y="13195056"/>
            <a:ext cx="277012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C31D6-7125-4CC0-B3F5-99FB4F10EA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11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553" y="9191913"/>
            <a:ext cx="27701243" cy="10206078"/>
          </a:xfrm>
        </p:spPr>
        <p:txBody>
          <a:bodyPr anchor="b">
            <a:normAutofit/>
          </a:bodyPr>
          <a:lstStyle>
            <a:lvl1pPr algn="ctr">
              <a:defRPr sz="16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9553" y="20915213"/>
            <a:ext cx="27701243" cy="61040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1EFF7-D03B-4D0A-8D00-96E96FBD19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369559" y="20156595"/>
            <a:ext cx="2770123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36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369553" y="13195056"/>
            <a:ext cx="277012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37" y="5125890"/>
            <a:ext cx="28554683" cy="73016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2837" y="13928141"/>
            <a:ext cx="14017752" cy="193048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09638" y="13928141"/>
            <a:ext cx="14017752" cy="193048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5B455-FBEE-4714-9C57-1DE62F2B93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28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846" y="14887785"/>
            <a:ext cx="14017752" cy="3227067"/>
          </a:xfrm>
        </p:spPr>
        <p:txBody>
          <a:bodyPr anchor="b">
            <a:noAutofit/>
          </a:bodyPr>
          <a:lstStyle>
            <a:lvl1pPr marL="0" indent="0">
              <a:buNone/>
              <a:defRPr sz="10080" b="0">
                <a:solidFill>
                  <a:schemeClr val="accent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2846" y="18162273"/>
            <a:ext cx="14017752" cy="1515709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95694" y="14887785"/>
            <a:ext cx="14017752" cy="3227067"/>
          </a:xfrm>
        </p:spPr>
        <p:txBody>
          <a:bodyPr anchor="b">
            <a:noAutofit/>
          </a:bodyPr>
          <a:lstStyle>
            <a:lvl1pPr marL="0" indent="0">
              <a:buNone/>
              <a:defRPr sz="10080" b="0">
                <a:solidFill>
                  <a:schemeClr val="accent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95694" y="18162273"/>
            <a:ext cx="14017752" cy="1515709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F4BC3-C5B6-48A3-AE27-981D92CD3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69557" y="13186152"/>
            <a:ext cx="277012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05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35" y="5125890"/>
            <a:ext cx="28554687" cy="73016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1F446-A448-484B-A17F-E7B4706DB5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69557" y="13186152"/>
            <a:ext cx="277012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0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85CFF-A997-4991-8A9F-8E3FAB95AE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9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33" y="7775790"/>
            <a:ext cx="10654552" cy="7680960"/>
          </a:xfrm>
        </p:spPr>
        <p:txBody>
          <a:bodyPr anchor="b">
            <a:normAutofit/>
          </a:bodyPr>
          <a:lstStyle>
            <a:lvl1pPr algn="ctr">
              <a:defRPr sz="100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4262" y="5499942"/>
            <a:ext cx="16193264" cy="2740491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2833" y="16973964"/>
            <a:ext cx="10654552" cy="13655062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AC0B2-B729-4A39-B2C4-DAC023A854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69557" y="16310185"/>
            <a:ext cx="980109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833" y="10549459"/>
            <a:ext cx="15255248" cy="7680960"/>
          </a:xfrm>
        </p:spPr>
        <p:txBody>
          <a:bodyPr anchor="b">
            <a:normAutofit/>
          </a:bodyPr>
          <a:lstStyle>
            <a:lvl1pPr algn="ctr">
              <a:defRPr sz="100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8892" y="5784425"/>
            <a:ext cx="12303745" cy="2683596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2835" y="18230419"/>
            <a:ext cx="15255244" cy="1024128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BC0A3-BCCC-48A0-AA6B-695C20338C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" y="0"/>
            <a:ext cx="38440361" cy="384048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2837" y="5125890"/>
            <a:ext cx="28554683" cy="7301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2833" y="13944759"/>
            <a:ext cx="28554691" cy="1929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698016" y="33378985"/>
            <a:ext cx="4822789" cy="156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2835" y="33378985"/>
            <a:ext cx="21439601" cy="156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6382" y="33378985"/>
            <a:ext cx="1661142" cy="1564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AFF182D-A8A2-4954-AB2B-0C538962EB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8F870-3AC5-E590-E23B-375AD1B062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8404800" cy="38404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957"/>
          </a:p>
        </p:txBody>
      </p:sp>
    </p:spTree>
    <p:extLst>
      <p:ext uri="{BB962C8B-B14F-4D97-AF65-F5344CB8AC3E}">
        <p14:creationId xmlns:p14="http://schemas.microsoft.com/office/powerpoint/2010/main" val="153307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1920240" rtl="0" eaLnBrk="1" latinLnBrk="0" hangingPunct="1">
        <a:spcBef>
          <a:spcPct val="0"/>
        </a:spcBef>
        <a:buNone/>
        <a:defRPr sz="168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00150" indent="-120015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100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3120390" indent="-120015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8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5040630" indent="-120015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7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6480810" indent="-72009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67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8401050" indent="-72009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5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0561320" indent="-96012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5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12481560" indent="-96012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5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14401800" indent="-96012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5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16322040" indent="-960120" algn="l" defTabSz="1920240" rtl="0" eaLnBrk="1" latinLnBrk="0" hangingPunct="1">
        <a:spcBef>
          <a:spcPct val="20000"/>
        </a:spcBef>
        <a:spcAft>
          <a:spcPts val="2520"/>
        </a:spcAft>
        <a:buClr>
          <a:schemeClr val="accent1"/>
        </a:buClr>
        <a:buSzPct val="115000"/>
        <a:buFont typeface="Arial"/>
        <a:buChar char="•"/>
        <a:defRPr sz="5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12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11" Type="http://schemas.openxmlformats.org/officeDocument/2006/relationships/chart" Target="../charts/chart7.xml"/><Relationship Id="rId5" Type="http://schemas.openxmlformats.org/officeDocument/2006/relationships/chart" Target="../charts/chart1.xml"/><Relationship Id="rId15" Type="http://schemas.openxmlformats.org/officeDocument/2006/relationships/image" Target="../media/image6.png"/><Relationship Id="rId10" Type="http://schemas.openxmlformats.org/officeDocument/2006/relationships/chart" Target="../charts/chart6.xml"/><Relationship Id="rId4" Type="http://schemas.openxmlformats.org/officeDocument/2006/relationships/image" Target="../media/image3.svg"/><Relationship Id="rId9" Type="http://schemas.openxmlformats.org/officeDocument/2006/relationships/chart" Target="../charts/chart5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99B8F6-AA85-B0FD-E1C8-C8C9290D97C1}"/>
              </a:ext>
            </a:extLst>
          </p:cNvPr>
          <p:cNvGrpSpPr/>
          <p:nvPr/>
        </p:nvGrpSpPr>
        <p:grpSpPr>
          <a:xfrm>
            <a:off x="2873939" y="513580"/>
            <a:ext cx="34699791" cy="4031759"/>
            <a:chOff x="2904149" y="948870"/>
            <a:chExt cx="36352162" cy="4738304"/>
          </a:xfrm>
        </p:grpSpPr>
        <p:sp>
          <p:nvSpPr>
            <p:cNvPr id="4100" name="Text Box 4">
              <a:extLst>
                <a:ext uri="{FF2B5EF4-FFF2-40B4-BE49-F238E27FC236}">
                  <a16:creationId xmlns:a16="http://schemas.microsoft.com/office/drawing/2014/main" id="{34150AE5-7EA6-85D0-50AE-02FAD7F29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149" y="3438224"/>
              <a:ext cx="36352162" cy="212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93523" tIns="293523" rIns="293523" bIns="293523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en-US" sz="343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3" name="Text Box 2">
              <a:extLst>
                <a:ext uri="{FF2B5EF4-FFF2-40B4-BE49-F238E27FC236}">
                  <a16:creationId xmlns:a16="http://schemas.microsoft.com/office/drawing/2014/main" id="{C3EB5873-F70C-4997-63B0-724412262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070" y="948870"/>
              <a:ext cx="22187724" cy="4738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40284" tIns="440284" rIns="440284" bIns="440284">
              <a:spAutoFit/>
            </a:bodyPr>
            <a:lstStyle>
              <a:lvl1pPr indent="1143000" defTabSz="866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866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866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866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8667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8667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5400" b="1" dirty="0">
                  <a:cs typeface="Times New Roman" panose="02020603050405020304" pitchFamily="18" charset="0"/>
                </a:rPr>
                <a:t>Soil Organic Carbon and Total Nitrogen Responses to Alternative Cover Crop Practices in Southeastern U.S. Peanut Rotations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582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Nguyen A.T., Prasad R</a:t>
              </a:r>
              <a:endParaRPr lang="en-GB" altLang="en-US" sz="4582" b="1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436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Crop, Soil and Environmental Sciences Department, Auburn University, USA</a:t>
              </a:r>
            </a:p>
          </p:txBody>
        </p:sp>
      </p:grpSp>
      <p:sp>
        <p:nvSpPr>
          <p:cNvPr id="4101" name="Rectangle 29">
            <a:extLst>
              <a:ext uri="{FF2B5EF4-FFF2-40B4-BE49-F238E27FC236}">
                <a16:creationId xmlns:a16="http://schemas.microsoft.com/office/drawing/2014/main" id="{85D89CC8-C3EE-6F33-342B-A66863AB5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961678"/>
            <a:ext cx="15419524" cy="47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293523" tIns="293523" rIns="293523" bIns="293523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cs typeface="Times New Roman" panose="02020603050405020304" pitchFamily="18" charset="0"/>
              </a:rPr>
              <a:t>This study assesses strategies for improving soil health on sandy Southeastern U.S. soils by comparing two cover crop (CC) systems in Geneva County, Alabama. Over 4 years, a farmer practice oat CC (F) was evaluated against an Auburn University-recommended oat-rye mixture (R) within peanut rotations, measuring impacts on soil carbon (C) and nitrogen (N).</a:t>
            </a:r>
          </a:p>
          <a:p>
            <a:pPr marL="457200" indent="-457200"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>
                <a:cs typeface="Times New Roman" panose="02020603050405020304" pitchFamily="18" charset="0"/>
              </a:rPr>
              <a:t>Hypothesis : </a:t>
            </a:r>
            <a:r>
              <a:rPr lang="en-US" altLang="en-US" sz="3600" dirty="0">
                <a:cs typeface="Times New Roman" panose="02020603050405020304" pitchFamily="18" charset="0"/>
              </a:rPr>
              <a:t>The oat-rye mixture (R) will yield greater biomass and improve soil C and N compared to the farmer practice oat cover crop (F), due to enhanced belowground biomass and organic matter inputs. 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C1BA8C0E-A5A9-4407-8FC6-6B7B46E5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76" y="4593406"/>
            <a:ext cx="15113731" cy="10880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293523" tIns="293523" rIns="293523" bIns="293523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6D0932AE-725A-2A43-E5FA-3DA9FC27A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5400" y="34540006"/>
            <a:ext cx="20772263" cy="11299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293523" tIns="293523" rIns="293523" bIns="293523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DE29DA0B-1854-568D-9993-8FB3351B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91" y="35150777"/>
            <a:ext cx="15131215" cy="11299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293523" tIns="293523" rIns="293523" bIns="293523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Acknowledgement</a:t>
            </a:r>
            <a:endParaRPr lang="en-US" altLang="en-US" sz="4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41" descr="Logo&#10;&#10;Description automatically generated">
            <a:extLst>
              <a:ext uri="{FF2B5EF4-FFF2-40B4-BE49-F238E27FC236}">
                <a16:creationId xmlns:a16="http://schemas.microsoft.com/office/drawing/2014/main" id="{647ACC9E-E37A-298D-3A4E-5B7969DA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39" y="866733"/>
            <a:ext cx="3156751" cy="279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074EDAD-5DA6-ED3B-B238-37F0DE4924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43298" y="1167841"/>
            <a:ext cx="4505325" cy="1181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B09791-0D7E-A992-FAB9-16E66FAAF5D1}"/>
              </a:ext>
            </a:extLst>
          </p:cNvPr>
          <p:cNvSpPr txBox="1"/>
          <p:nvPr/>
        </p:nvSpPr>
        <p:spPr>
          <a:xfrm>
            <a:off x="16732569" y="35918903"/>
            <a:ext cx="20857235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monitoring is essential to correctly evaluate the impact of conservation practices.</a:t>
            </a:r>
          </a:p>
          <a:p>
            <a:pPr marL="571500" indent="-571500"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recommended oat-rye mixture appears to be an effective practice for initiating SOC and TN accretion, key indicators of soil health and fertility.</a:t>
            </a: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A4F11FC4-4CC1-82C9-CC80-22DB706BA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75" y="13356406"/>
            <a:ext cx="14855612" cy="2007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293523" tIns="293523" rIns="293523" bIns="293523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sz="3600" dirty="0">
                <a:cs typeface="Times New Roman" panose="02020603050405020304" pitchFamily="18" charset="0"/>
              </a:rPr>
              <a:t>This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dirty="0">
                <a:cs typeface="Times New Roman" panose="02020603050405020304" pitchFamily="18" charset="0"/>
              </a:rPr>
              <a:t>study was conducted over three distinct phases to evaluate the impact of different cover crop strategies on soil health.</a:t>
            </a:r>
          </a:p>
          <a:p>
            <a:pPr marL="120015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A938B018-85DE-85C1-D499-15CF6F412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92" y="12050811"/>
            <a:ext cx="15131215" cy="1076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293523" tIns="293523" rIns="293523" bIns="293523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Study design and Objectives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747342A1-E3F9-341C-7770-814EEA92A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2833" y="4593406"/>
            <a:ext cx="20740901" cy="1141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293523" tIns="293523" rIns="293523" bIns="293523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Results </a:t>
            </a:r>
          </a:p>
        </p:txBody>
      </p:sp>
      <p:sp>
        <p:nvSpPr>
          <p:cNvPr id="23" name="TextBox 22" descr="Converting WS1 to recommended practice (R) in 2024 replicated WS2's initial temporary carbon dip but yielded an immediate, significant nitrogen gain of over 745 kg/ha.&#10;">
            <a:extLst>
              <a:ext uri="{FF2B5EF4-FFF2-40B4-BE49-F238E27FC236}">
                <a16:creationId xmlns:a16="http://schemas.microsoft.com/office/drawing/2014/main" id="{680E4314-EF24-9B68-F6B7-ED899EDA17A0}"/>
              </a:ext>
            </a:extLst>
          </p:cNvPr>
          <p:cNvSpPr txBox="1"/>
          <p:nvPr/>
        </p:nvSpPr>
        <p:spPr>
          <a:xfrm>
            <a:off x="17613574" y="22707600"/>
            <a:ext cx="18990762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year, the recommended practice (R) in WS2 showed sustained impact, accumulating nearly 10,000 kg/ha C and over 1,100 kg/ha N—the study's largest single-year gains.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WS1 to recommended practice (R) in 2024 replicated WS2's initial temporary carbon dip but yielded an immediate, significant nitrogen gain of over 745 kg/ha.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BBA1D9-9441-826B-5270-32739DA29366}"/>
              </a:ext>
            </a:extLst>
          </p:cNvPr>
          <p:cNvSpPr txBox="1"/>
          <p:nvPr/>
        </p:nvSpPr>
        <p:spPr>
          <a:xfrm>
            <a:off x="16932833" y="5943600"/>
            <a:ext cx="1811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1: Baseline Calibration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7BF5F2-B5D0-F039-5F74-D50C401E3D08}"/>
              </a:ext>
            </a:extLst>
          </p:cNvPr>
          <p:cNvSpPr txBox="1"/>
          <p:nvPr/>
        </p:nvSpPr>
        <p:spPr>
          <a:xfrm>
            <a:off x="16932833" y="13803990"/>
            <a:ext cx="18082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2: Comparative Demonstration (oat vs. mixture)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866F33-55F6-4DD2-279D-9E5C0DB9BB9B}"/>
              </a:ext>
            </a:extLst>
          </p:cNvPr>
          <p:cNvSpPr txBox="1"/>
          <p:nvPr/>
        </p:nvSpPr>
        <p:spPr>
          <a:xfrm>
            <a:off x="16932833" y="21885885"/>
            <a:ext cx="1811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3: Evaluation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 descr="The two watersheds showed different baseline trends under the same farmer practice (F). &#10;From 2021-2022, WS2 gained significant Carbon and Nitrogen, while WS1 lost both, highlighting inherent site differences.&#10;">
            <a:extLst>
              <a:ext uri="{FF2B5EF4-FFF2-40B4-BE49-F238E27FC236}">
                <a16:creationId xmlns:a16="http://schemas.microsoft.com/office/drawing/2014/main" id="{B94C3401-690F-BA5E-45CA-5E44FD9B35F4}"/>
              </a:ext>
            </a:extLst>
          </p:cNvPr>
          <p:cNvSpPr txBox="1"/>
          <p:nvPr/>
        </p:nvSpPr>
        <p:spPr>
          <a:xfrm>
            <a:off x="17613574" y="7043285"/>
            <a:ext cx="6917501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watersheds showed different baseline trends under the same farmer practice (F). 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2021-2022, WS2 gained significant C and N, while WS1 lost both, highlighting inherent site differences.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 descr="&#10;In 2023, the recommended practice at WS2 showed a temporary drop in total Carbon and Nitrogen, likely because increased microbial activity led to accelerated Carbon breakdown and Nitrogen immobilization.&#10;Conversely, the farmer practice (F) site showed a modest increase in both Carbon and Nitrogen during this period.&#10;">
            <a:extLst>
              <a:ext uri="{FF2B5EF4-FFF2-40B4-BE49-F238E27FC236}">
                <a16:creationId xmlns:a16="http://schemas.microsoft.com/office/drawing/2014/main" id="{2F25FEEB-24FF-DD87-C450-BC9F6438F76F}"/>
              </a:ext>
            </a:extLst>
          </p:cNvPr>
          <p:cNvSpPr txBox="1"/>
          <p:nvPr/>
        </p:nvSpPr>
        <p:spPr>
          <a:xfrm>
            <a:off x="17613574" y="14670926"/>
            <a:ext cx="6996446" cy="601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2023, the recommended practice at WS2 showed a temporary drop in total C and N, likely because increased microbial activity led to accelerated C breakdown and N immobilization.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Conversely, the farmer practice (F) site showed a modest increase in both C and N during this period.</a:t>
            </a:r>
          </a:p>
        </p:txBody>
      </p:sp>
      <p:grpSp>
        <p:nvGrpSpPr>
          <p:cNvPr id="14" name="Group 13" descr="The two watersheds showed different baseline trends under the same farmer practice (F). &#10;From 2021-2022, WS2 gained significant Carbon and Nitrogen, while WS1 lost both, highlighting inherent site differences.&#10;">
            <a:extLst>
              <a:ext uri="{FF2B5EF4-FFF2-40B4-BE49-F238E27FC236}">
                <a16:creationId xmlns:a16="http://schemas.microsoft.com/office/drawing/2014/main" id="{49CB2310-7F3E-2FC0-BE94-4CB6EA6A2DEA}"/>
              </a:ext>
            </a:extLst>
          </p:cNvPr>
          <p:cNvGrpSpPr/>
          <p:nvPr/>
        </p:nvGrpSpPr>
        <p:grpSpPr>
          <a:xfrm>
            <a:off x="25098135" y="5791200"/>
            <a:ext cx="12667891" cy="7715272"/>
            <a:chOff x="25098135" y="5943600"/>
            <a:chExt cx="12667891" cy="7715272"/>
          </a:xfrm>
        </p:grpSpPr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F1866696-BDCF-4DC6-AF06-DD42339FB32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1668323"/>
                </p:ext>
              </p:extLst>
            </p:nvPr>
          </p:nvGraphicFramePr>
          <p:xfrm>
            <a:off x="25098135" y="5970218"/>
            <a:ext cx="6383743" cy="76886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0F8B8057-3C0E-4BEB-92F5-DFAF9DF50DA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7947644"/>
                </p:ext>
              </p:extLst>
            </p:nvPr>
          </p:nvGraphicFramePr>
          <p:xfrm>
            <a:off x="31382284" y="5943600"/>
            <a:ext cx="6383742" cy="76886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15" name="Group 14" descr="In 2023, the recommended practice at WS2 showed a temporary drop in total Carbon and Nitrogen, likely because increased microbial activity led to accelerated Carbon breakdown and Nitrogen immobilization.&#10;Conversely, the farmer practice (F) site showed a modest increase in both Carbon and Nitrogen during this period.&#10;">
            <a:extLst>
              <a:ext uri="{FF2B5EF4-FFF2-40B4-BE49-F238E27FC236}">
                <a16:creationId xmlns:a16="http://schemas.microsoft.com/office/drawing/2014/main" id="{60F18720-9D67-7F38-8A96-3A74215842D7}"/>
              </a:ext>
            </a:extLst>
          </p:cNvPr>
          <p:cNvGrpSpPr/>
          <p:nvPr/>
        </p:nvGrpSpPr>
        <p:grpSpPr>
          <a:xfrm>
            <a:off x="25098136" y="14478000"/>
            <a:ext cx="12667890" cy="7793806"/>
            <a:chOff x="25098136" y="14706600"/>
            <a:chExt cx="12667890" cy="7793806"/>
          </a:xfrm>
        </p:grpSpPr>
        <p:graphicFrame>
          <p:nvGraphicFramePr>
            <p:cNvPr id="4112" name="Chart 4111">
              <a:extLst>
                <a:ext uri="{FF2B5EF4-FFF2-40B4-BE49-F238E27FC236}">
                  <a16:creationId xmlns:a16="http://schemas.microsoft.com/office/drawing/2014/main" id="{13C014FA-EC1B-61D9-6124-A55920DE61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568694"/>
                </p:ext>
              </p:extLst>
            </p:nvPr>
          </p:nvGraphicFramePr>
          <p:xfrm>
            <a:off x="25098136" y="14724522"/>
            <a:ext cx="6383743" cy="77758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115" name="Chart 4114">
              <a:extLst>
                <a:ext uri="{FF2B5EF4-FFF2-40B4-BE49-F238E27FC236}">
                  <a16:creationId xmlns:a16="http://schemas.microsoft.com/office/drawing/2014/main" id="{11F6B0B9-C195-0724-B83D-3FB10591139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4921119"/>
                </p:ext>
              </p:extLst>
            </p:nvPr>
          </p:nvGraphicFramePr>
          <p:xfrm>
            <a:off x="31382283" y="14706600"/>
            <a:ext cx="6383743" cy="7761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4128" name="Group 4127" descr="In 2nd year, the recommended practice (R) in WS2 showed sustained impact, accumulating nearly 10,000 kg/ha C and over 1,100 kg/ha N—the study's largest single-year gains. &#10;">
            <a:extLst>
              <a:ext uri="{FF2B5EF4-FFF2-40B4-BE49-F238E27FC236}">
                <a16:creationId xmlns:a16="http://schemas.microsoft.com/office/drawing/2014/main" id="{85245616-64A8-9E6E-B8E7-76DB8288148F}"/>
              </a:ext>
            </a:extLst>
          </p:cNvPr>
          <p:cNvGrpSpPr/>
          <p:nvPr/>
        </p:nvGrpSpPr>
        <p:grpSpPr>
          <a:xfrm>
            <a:off x="27307936" y="25831800"/>
            <a:ext cx="10688034" cy="8818308"/>
            <a:chOff x="19094604" y="26980422"/>
            <a:chExt cx="9193191" cy="8223978"/>
          </a:xfrm>
        </p:grpSpPr>
        <p:graphicFrame>
          <p:nvGraphicFramePr>
            <p:cNvPr id="4118" name="Chart 4117">
              <a:extLst>
                <a:ext uri="{FF2B5EF4-FFF2-40B4-BE49-F238E27FC236}">
                  <a16:creationId xmlns:a16="http://schemas.microsoft.com/office/drawing/2014/main" id="{B92798A6-2255-4ED2-8A0E-388C4AC164F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95964609"/>
                </p:ext>
              </p:extLst>
            </p:nvPr>
          </p:nvGraphicFramePr>
          <p:xfrm>
            <a:off x="19094604" y="27049882"/>
            <a:ext cx="4678590" cy="8144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4119" name="Chart 4118">
              <a:extLst>
                <a:ext uri="{FF2B5EF4-FFF2-40B4-BE49-F238E27FC236}">
                  <a16:creationId xmlns:a16="http://schemas.microsoft.com/office/drawing/2014/main" id="{F1FC30D8-0E0D-45C9-81BD-8CAFF06D28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19880718"/>
                </p:ext>
              </p:extLst>
            </p:nvPr>
          </p:nvGraphicFramePr>
          <p:xfrm>
            <a:off x="23774399" y="26980422"/>
            <a:ext cx="4513396" cy="82239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  <p:grpSp>
        <p:nvGrpSpPr>
          <p:cNvPr id="4127" name="Group 4126" descr="Converting WS1 to recommended practice (R) in 2024 replicated WS2's initial temporary carbon dip but yielded an immediate, significant nitrogen gain of over 745 kg/ha.&#10;">
            <a:extLst>
              <a:ext uri="{FF2B5EF4-FFF2-40B4-BE49-F238E27FC236}">
                <a16:creationId xmlns:a16="http://schemas.microsoft.com/office/drawing/2014/main" id="{38A17D39-E735-20EA-78AB-7CAA9FEAC2C6}"/>
              </a:ext>
            </a:extLst>
          </p:cNvPr>
          <p:cNvGrpSpPr/>
          <p:nvPr/>
        </p:nvGrpSpPr>
        <p:grpSpPr>
          <a:xfrm>
            <a:off x="16610726" y="26006287"/>
            <a:ext cx="10610497" cy="8631202"/>
            <a:chOff x="28242550" y="26739540"/>
            <a:chExt cx="9606702" cy="8464158"/>
          </a:xfrm>
        </p:grpSpPr>
        <p:graphicFrame>
          <p:nvGraphicFramePr>
            <p:cNvPr id="4125" name="Chart 4124">
              <a:extLst>
                <a:ext uri="{FF2B5EF4-FFF2-40B4-BE49-F238E27FC236}">
                  <a16:creationId xmlns:a16="http://schemas.microsoft.com/office/drawing/2014/main" id="{8BBB99DC-FDB9-4ACF-9DA1-5DA0ABBC818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63161787"/>
                </p:ext>
              </p:extLst>
            </p:nvPr>
          </p:nvGraphicFramePr>
          <p:xfrm>
            <a:off x="28242550" y="26739540"/>
            <a:ext cx="4750874" cy="8454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4126" name="Chart 4125">
              <a:extLst>
                <a:ext uri="{FF2B5EF4-FFF2-40B4-BE49-F238E27FC236}">
                  <a16:creationId xmlns:a16="http://schemas.microsoft.com/office/drawing/2014/main" id="{78E90152-333D-4D07-A4D9-6EA41B09F6C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2080327"/>
                </p:ext>
              </p:extLst>
            </p:nvPr>
          </p:nvGraphicFramePr>
          <p:xfrm>
            <a:off x="33098378" y="26749064"/>
            <a:ext cx="4750874" cy="8454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sp>
        <p:nvSpPr>
          <p:cNvPr id="4131" name="TextBox 4130">
            <a:extLst>
              <a:ext uri="{FF2B5EF4-FFF2-40B4-BE49-F238E27FC236}">
                <a16:creationId xmlns:a16="http://schemas.microsoft.com/office/drawing/2014/main" id="{F09C4F7B-FF25-FBE2-7525-05ACEB2DAE0B}"/>
              </a:ext>
            </a:extLst>
          </p:cNvPr>
          <p:cNvSpPr txBox="1"/>
          <p:nvPr/>
        </p:nvSpPr>
        <p:spPr>
          <a:xfrm>
            <a:off x="17613575" y="25490269"/>
            <a:ext cx="19719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		   Watershed 1											       		      Watershed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 descr="geographic location of study field, in south Alabama">
            <a:extLst>
              <a:ext uri="{FF2B5EF4-FFF2-40B4-BE49-F238E27FC236}">
                <a16:creationId xmlns:a16="http://schemas.microsoft.com/office/drawing/2014/main" id="{C49F1690-6C95-87AB-49BE-4E2731CCFA0F}"/>
              </a:ext>
            </a:extLst>
          </p:cNvPr>
          <p:cNvGrpSpPr/>
          <p:nvPr/>
        </p:nvGrpSpPr>
        <p:grpSpPr>
          <a:xfrm>
            <a:off x="1992335" y="15997677"/>
            <a:ext cx="14940498" cy="8134620"/>
            <a:chOff x="3727719" y="24361482"/>
            <a:chExt cx="14940498" cy="81346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5C23191-3E30-914A-8546-95EE527EC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27719" y="25058007"/>
              <a:ext cx="6805250" cy="7277731"/>
            </a:xfrm>
            <a:prstGeom prst="rect">
              <a:avLst/>
            </a:prstGeom>
          </p:spPr>
        </p:pic>
        <p:pic>
          <p:nvPicPr>
            <p:cNvPr id="49" name="Picture 48" descr="A map of the state of alabama&#10;&#10;AI-generated content may be incorrect.">
              <a:extLst>
                <a:ext uri="{FF2B5EF4-FFF2-40B4-BE49-F238E27FC236}">
                  <a16:creationId xmlns:a16="http://schemas.microsoft.com/office/drawing/2014/main" id="{AFCC9CBE-005F-7548-181F-620EBDE58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6649" y="24361482"/>
              <a:ext cx="3550259" cy="5524828"/>
            </a:xfrm>
            <a:prstGeom prst="rect">
              <a:avLst/>
            </a:prstGeom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3553A70-8631-6F9E-A910-21FC1E121021}"/>
                </a:ext>
              </a:extLst>
            </p:cNvPr>
            <p:cNvCxnSpPr>
              <a:cxnSpLocks/>
            </p:cNvCxnSpPr>
            <p:nvPr/>
          </p:nvCxnSpPr>
          <p:spPr>
            <a:xfrm>
              <a:off x="10554944" y="25058007"/>
              <a:ext cx="5990953" cy="35931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BF5C2BD-41DF-CAF7-3221-7199805D3A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81038" y="28780394"/>
              <a:ext cx="6004100" cy="33924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3" name="TextBox 4132">
              <a:extLst>
                <a:ext uri="{FF2B5EF4-FFF2-40B4-BE49-F238E27FC236}">
                  <a16:creationId xmlns:a16="http://schemas.microsoft.com/office/drawing/2014/main" id="{FA73EB0A-EE0C-0CF2-90AD-E5C29D27CCE2}"/>
                </a:ext>
              </a:extLst>
            </p:cNvPr>
            <p:cNvSpPr txBox="1"/>
            <p:nvPr/>
          </p:nvSpPr>
          <p:spPr>
            <a:xfrm>
              <a:off x="11824754" y="30315056"/>
              <a:ext cx="6843463" cy="2181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1485900" algn="ctr">
                <a:lnSpc>
                  <a:spcPct val="13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3.97 ha field. </a:t>
              </a:r>
            </a:p>
            <a:p>
              <a:pPr indent="1485900" algn="ctr">
                <a:lnSpc>
                  <a:spcPct val="13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Sandy loam.</a:t>
              </a:r>
            </a:p>
            <a:p>
              <a:pPr algn="ctr">
                <a:lnSpc>
                  <a:spcPct val="130000"/>
                </a:lnSpc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Peanut – Corn – Cotton – Soybean 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35">
            <a:extLst>
              <a:ext uri="{FF2B5EF4-FFF2-40B4-BE49-F238E27FC236}">
                <a16:creationId xmlns:a16="http://schemas.microsoft.com/office/drawing/2014/main" id="{9D1C1FD7-30FE-7472-1B4D-25C0A707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732" y="36255568"/>
            <a:ext cx="15229474" cy="1129979"/>
          </a:xfrm>
          <a:prstGeom prst="rect">
            <a:avLst/>
          </a:prstGeom>
          <a:noFill/>
          <a:ln>
            <a:noFill/>
          </a:ln>
          <a:effectLst/>
        </p:spPr>
        <p:txBody>
          <a:bodyPr lIns="307500" tIns="307500" rIns="307500" bIns="30750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3600" dirty="0">
                <a:cs typeface="Times New Roman" panose="02020603050405020304" pitchFamily="18" charset="0"/>
              </a:rPr>
              <a:t>The project was supported by Conservation Innovation Grant of NRCS.</a:t>
            </a:r>
          </a:p>
        </p:txBody>
      </p:sp>
      <p:pic>
        <p:nvPicPr>
          <p:cNvPr id="13" name="Picture 12" descr="timeline study phases: baseline collaboration, comparative demonstration, and long-term evaluation">
            <a:extLst>
              <a:ext uri="{FF2B5EF4-FFF2-40B4-BE49-F238E27FC236}">
                <a16:creationId xmlns:a16="http://schemas.microsoft.com/office/drawing/2014/main" id="{F873BD2C-F6D0-21D0-4441-01BF440DD1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5" b="826"/>
          <a:stretch>
            <a:fillRect/>
          </a:stretch>
        </p:blipFill>
        <p:spPr>
          <a:xfrm>
            <a:off x="2364932" y="25735756"/>
            <a:ext cx="12213659" cy="8533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A6D71-DE9A-7771-FBFE-A7A8D61AA5D2}"/>
              </a:ext>
            </a:extLst>
          </p:cNvPr>
          <p:cNvSpPr txBox="1"/>
          <p:nvPr/>
        </p:nvSpPr>
        <p:spPr>
          <a:xfrm>
            <a:off x="871475" y="24514769"/>
            <a:ext cx="1811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of Study Phases and Interventions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194B0-8053-685A-E1EE-51E756323345}"/>
              </a:ext>
            </a:extLst>
          </p:cNvPr>
          <p:cNvSpPr txBox="1"/>
          <p:nvPr/>
        </p:nvSpPr>
        <p:spPr>
          <a:xfrm>
            <a:off x="1029755" y="15072137"/>
            <a:ext cx="18119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Location of the Study Field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14349</TotalTime>
  <Words>550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Times New Roman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Nguyen T</dc:creator>
  <cp:lastModifiedBy>Jonathan Cullum</cp:lastModifiedBy>
  <cp:revision>200</cp:revision>
  <cp:lastPrinted>2022-10-22T20:13:03Z</cp:lastPrinted>
  <dcterms:modified xsi:type="dcterms:W3CDTF">2026-03-25T18:40:35Z</dcterms:modified>
</cp:coreProperties>
</file>