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56" r:id="rId2"/>
  </p:sldIdLst>
  <p:sldSz cx="384048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7"/>
    <p:restoredTop sz="92615" autoAdjust="0"/>
  </p:normalViewPr>
  <p:slideViewPr>
    <p:cSldViewPr snapToGrid="0" snapToObjects="1">
      <p:cViewPr>
        <p:scale>
          <a:sx n="25" d="100"/>
          <a:sy n="25" d="100"/>
        </p:scale>
        <p:origin x="869" y="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754FC-407E-49F7-9FD0-11B9C724315F}" type="datetimeFigureOut">
              <a:rPr lang="it-IT" smtClean="0"/>
              <a:t>17/03/2026</a:t>
            </a:fld>
            <a:endParaRPr lang="it-IT"/>
          </a:p>
        </p:txBody>
      </p:sp>
      <p:sp>
        <p:nvSpPr>
          <p:cNvPr id="4" name="Segnaposto immagine diapositiva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F42E5-8824-4431-9803-035A83F75601}" type="slidenum">
              <a:rPr lang="it-IT" smtClean="0"/>
              <a:t>‹#›</a:t>
            </a:fld>
            <a:endParaRPr lang="it-IT"/>
          </a:p>
        </p:txBody>
      </p:sp>
    </p:spTree>
    <p:extLst>
      <p:ext uri="{BB962C8B-B14F-4D97-AF65-F5344CB8AC3E}">
        <p14:creationId xmlns:p14="http://schemas.microsoft.com/office/powerpoint/2010/main" val="119248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85950" y="1143000"/>
            <a:ext cx="3086100" cy="3086100"/>
          </a:xfrm>
        </p:spPr>
        <p:txBody>
          <a:bodyPr/>
          <a:lstStyle/>
          <a:p>
            <a:endParaRPr lang="en-US"/>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71F42E5-8824-4431-9803-035A83F75601}" type="slidenum">
              <a:rPr lang="it-IT" smtClean="0"/>
              <a:t>1</a:t>
            </a:fld>
            <a:endParaRPr lang="it-IT"/>
          </a:p>
        </p:txBody>
      </p:sp>
    </p:spTree>
    <p:extLst>
      <p:ext uri="{BB962C8B-B14F-4D97-AF65-F5344CB8AC3E}">
        <p14:creationId xmlns:p14="http://schemas.microsoft.com/office/powerpoint/2010/main" val="420290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1F7AD9-C904-E14F-8F09-52C82D976D4D}"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126026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F7AD9-C904-E14F-8F09-52C82D976D4D}"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188642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F7AD9-C904-E14F-8F09-52C82D976D4D}"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246226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F7AD9-C904-E14F-8F09-52C82D976D4D}"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331124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11F7AD9-C904-E14F-8F09-52C82D976D4D}"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217782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1F7AD9-C904-E14F-8F09-52C82D976D4D}"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179398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s-MX"/>
              <a:t>Haga clic para modificar los estilos de texto del patrón</a:t>
            </a:r>
          </a:p>
        </p:txBody>
      </p:sp>
      <p:sp>
        <p:nvSpPr>
          <p:cNvPr id="4" name="Content Placeholder 3"/>
          <p:cNvSpPr>
            <a:spLocks noGrp="1"/>
          </p:cNvSpPr>
          <p:nvPr>
            <p:ph sz="half" idx="2"/>
          </p:nvPr>
        </p:nvSpPr>
        <p:spPr>
          <a:xfrm>
            <a:off x="2645336" y="14028420"/>
            <a:ext cx="16247028" cy="2063369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s-MX"/>
              <a:t>Haga clic para modificar los estilos de texto del patrón</a:t>
            </a:r>
          </a:p>
        </p:txBody>
      </p:sp>
      <p:sp>
        <p:nvSpPr>
          <p:cNvPr id="6" name="Content Placeholder 5"/>
          <p:cNvSpPr>
            <a:spLocks noGrp="1"/>
          </p:cNvSpPr>
          <p:nvPr>
            <p:ph sz="quarter" idx="4"/>
          </p:nvPr>
        </p:nvSpPr>
        <p:spPr>
          <a:xfrm>
            <a:off x="19442432" y="14028420"/>
            <a:ext cx="16327042" cy="2063369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1F7AD9-C904-E14F-8F09-52C82D976D4D}"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80111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1F7AD9-C904-E14F-8F09-52C82D976D4D}"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209262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F7AD9-C904-E14F-8F09-52C82D976D4D}" type="datetimeFigureOut">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113739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s-MX"/>
              <a:t>Haz clic para modificar el estilo de título del patrón</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F7AD9-C904-E14F-8F09-52C82D976D4D}"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427531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F7AD9-C904-E14F-8F09-52C82D976D4D}"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0C2D5-7E6E-8449-8E6E-05425FCC7E0C}" type="slidenum">
              <a:rPr lang="en-US" smtClean="0"/>
              <a:t>‹#›</a:t>
            </a:fld>
            <a:endParaRPr lang="en-US"/>
          </a:p>
        </p:txBody>
      </p:sp>
    </p:spTree>
    <p:extLst>
      <p:ext uri="{BB962C8B-B14F-4D97-AF65-F5344CB8AC3E}">
        <p14:creationId xmlns:p14="http://schemas.microsoft.com/office/powerpoint/2010/main" val="10294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511F7AD9-C904-E14F-8F09-52C82D976D4D}" type="datetimeFigureOut">
              <a:rPr lang="en-US" smtClean="0"/>
              <a:t>3/17/2026</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3FD0C2D5-7E6E-8449-8E6E-05425FCC7E0C}" type="slidenum">
              <a:rPr lang="en-US" smtClean="0"/>
              <a:t>‹#›</a:t>
            </a:fld>
            <a:endParaRPr lang="en-US"/>
          </a:p>
        </p:txBody>
      </p:sp>
    </p:spTree>
    <p:extLst>
      <p:ext uri="{BB962C8B-B14F-4D97-AF65-F5344CB8AC3E}">
        <p14:creationId xmlns:p14="http://schemas.microsoft.com/office/powerpoint/2010/main" val="25113254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asellaDiTesto 29">
            <a:extLst>
              <a:ext uri="{FF2B5EF4-FFF2-40B4-BE49-F238E27FC236}">
                <a16:creationId xmlns:a16="http://schemas.microsoft.com/office/drawing/2014/main" id="{5992FE20-1819-F4F6-0067-B9B6C35F6F74}"/>
              </a:ext>
            </a:extLst>
          </p:cNvPr>
          <p:cNvSpPr txBox="1"/>
          <p:nvPr/>
        </p:nvSpPr>
        <p:spPr>
          <a:xfrm>
            <a:off x="18842683" y="31225639"/>
            <a:ext cx="18327600" cy="5190332"/>
          </a:xfrm>
          <a:prstGeom prst="rect">
            <a:avLst/>
          </a:prstGeom>
          <a:noFill/>
          <a:ln>
            <a:noFill/>
          </a:ln>
        </p:spPr>
        <p:txBody>
          <a:bodyPr wrap="square" rtlCol="0">
            <a:spAutoFit/>
          </a:bodyPr>
          <a:lstStyle/>
          <a:p>
            <a:r>
              <a:rPr lang="en-US" sz="5128" b="1" dirty="0">
                <a:solidFill>
                  <a:srgbClr val="002060"/>
                </a:solidFill>
                <a:latin typeface="Candara" panose="020E0502030303020204" pitchFamily="34" charset="0"/>
              </a:rPr>
              <a:t>DISCUSSION</a:t>
            </a:r>
          </a:p>
          <a:p>
            <a:pPr algn="just">
              <a:buFont typeface="Wingdings" pitchFamily="2" charset="2"/>
              <a:buChar char="ü"/>
            </a:pPr>
            <a:endParaRPr lang="en-US" sz="4000" dirty="0">
              <a:solidFill>
                <a:srgbClr val="002060"/>
              </a:solidFill>
              <a:latin typeface="Candara" panose="020E0502030303020204" pitchFamily="34" charset="0"/>
              <a:ea typeface="Calibri" panose="020F0502020204030204" pitchFamily="34" charset="0"/>
              <a:cs typeface="Times New Roman" panose="02020603050405020304" pitchFamily="18" charset="0"/>
            </a:endParaRPr>
          </a:p>
          <a:p>
            <a:pPr algn="just">
              <a:buFont typeface="Wingdings" pitchFamily="2" charset="2"/>
              <a:buChar char="ü"/>
            </a:pPr>
            <a:r>
              <a:rPr lang="en-US" sz="4000" dirty="0">
                <a:solidFill>
                  <a:srgbClr val="002060"/>
                </a:solidFill>
                <a:latin typeface="Candara" panose="020E0502030303020204" pitchFamily="34" charset="0"/>
                <a:ea typeface="Calibri" panose="020F0502020204030204" pitchFamily="34" charset="0"/>
                <a:cs typeface="Times New Roman" panose="02020603050405020304" pitchFamily="18" charset="0"/>
              </a:rPr>
              <a:t> First attempt to continuously assess CD using fatigue failure theory and IMC technology. Results are promising, OR = 2.16; 95% Confidence Interval: 1.30–3.57.</a:t>
            </a:r>
          </a:p>
          <a:p>
            <a:pPr algn="just">
              <a:buFont typeface="Wingdings" pitchFamily="2" charset="2"/>
              <a:buChar char="ü"/>
            </a:pPr>
            <a:endParaRPr lang="en-US" sz="4000" dirty="0">
              <a:solidFill>
                <a:srgbClr val="002060"/>
              </a:solidFill>
              <a:latin typeface="Candara" panose="020E0502030303020204" pitchFamily="34" charset="0"/>
              <a:ea typeface="Calibri" panose="020F0502020204030204" pitchFamily="34" charset="0"/>
              <a:cs typeface="Times New Roman" panose="02020603050405020304" pitchFamily="18" charset="0"/>
            </a:endParaRPr>
          </a:p>
          <a:p>
            <a:pPr algn="just">
              <a:buFont typeface="Wingdings" pitchFamily="2" charset="2"/>
              <a:buChar char="ü"/>
            </a:pPr>
            <a:r>
              <a:rPr lang="en-US" sz="4000" dirty="0">
                <a:solidFill>
                  <a:srgbClr val="002060"/>
                </a:solidFill>
                <a:latin typeface="Candara" panose="020E0502030303020204" pitchFamily="34" charset="0"/>
                <a:ea typeface="Calibri" panose="020F0502020204030204" pitchFamily="34" charset="0"/>
                <a:cs typeface="Times New Roman" panose="02020603050405020304" pitchFamily="18" charset="0"/>
              </a:rPr>
              <a:t> The model provides flexible assessment capabilities for one- or two-handed lifts, various postures, personalized estimates, and an objective assessment method with defined thresholds based on material science.</a:t>
            </a:r>
            <a:endParaRPr lang="en-US" sz="4000" dirty="0">
              <a:solidFill>
                <a:srgbClr val="002060"/>
              </a:solidFill>
              <a:latin typeface="Candara" pitchFamily="34" charset="0"/>
            </a:endParaRPr>
          </a:p>
        </p:txBody>
      </p:sp>
      <p:sp>
        <p:nvSpPr>
          <p:cNvPr id="2" name="Title 1">
            <a:extLst>
              <a:ext uri="{FF2B5EF4-FFF2-40B4-BE49-F238E27FC236}">
                <a16:creationId xmlns:a16="http://schemas.microsoft.com/office/drawing/2014/main" id="{79391A8E-81B9-494D-BA5E-40C48E266601}"/>
              </a:ext>
            </a:extLst>
          </p:cNvPr>
          <p:cNvSpPr>
            <a:spLocks noGrp="1"/>
          </p:cNvSpPr>
          <p:nvPr>
            <p:ph type="ctrTitle"/>
          </p:nvPr>
        </p:nvSpPr>
        <p:spPr>
          <a:xfrm>
            <a:off x="711200" y="774700"/>
            <a:ext cx="36946840" cy="37174095"/>
          </a:xfrm>
          <a:ln>
            <a:solidFill>
              <a:schemeClr val="tx1"/>
            </a:solidFill>
          </a:ln>
        </p:spPr>
        <p:txBody>
          <a:bodyPr>
            <a:normAutofit/>
          </a:bodyPr>
          <a:lstStyle/>
          <a:p>
            <a:br>
              <a:rPr lang="en-US" sz="23334" dirty="0">
                <a:latin typeface="Candara" panose="020E0502030303020204" pitchFamily="34" charset="0"/>
              </a:rPr>
            </a:br>
            <a:br>
              <a:rPr lang="en-US" sz="23334" dirty="0">
                <a:latin typeface="Candara" panose="020E0502030303020204" pitchFamily="34" charset="0"/>
              </a:rPr>
            </a:br>
            <a:br>
              <a:rPr lang="en-US" sz="23334" dirty="0">
                <a:latin typeface="Candara" panose="020E0502030303020204" pitchFamily="34" charset="0"/>
              </a:rPr>
            </a:br>
            <a:br>
              <a:rPr lang="en-US" sz="8400" dirty="0">
                <a:latin typeface="Candara" panose="020E0502030303020204" pitchFamily="34" charset="0"/>
              </a:rPr>
            </a:br>
            <a:br>
              <a:rPr lang="en-US" sz="8400" dirty="0">
                <a:latin typeface="Candara" panose="020E0502030303020204" pitchFamily="34" charset="0"/>
              </a:rPr>
            </a:br>
            <a:br>
              <a:rPr lang="en-US" dirty="0">
                <a:latin typeface="Candara" panose="020E0502030303020204" pitchFamily="34" charset="0"/>
              </a:rPr>
            </a:br>
            <a:endParaRPr lang="en-US" dirty="0">
              <a:latin typeface="Candara" panose="020E0502030303020204" pitchFamily="34" charset="0"/>
            </a:endParaRPr>
          </a:p>
        </p:txBody>
      </p:sp>
      <p:pic>
        <p:nvPicPr>
          <p:cNvPr id="7" name="Immagine 6" descr="AU Logo">
            <a:extLst>
              <a:ext uri="{FF2B5EF4-FFF2-40B4-BE49-F238E27FC236}">
                <a16:creationId xmlns:a16="http://schemas.microsoft.com/office/drawing/2014/main" id="{4C72B088-9F9E-6B6C-69B4-FDD45D16A138}"/>
              </a:ext>
            </a:extLst>
          </p:cNvPr>
          <p:cNvPicPr>
            <a:picLocks noChangeAspect="1"/>
          </p:cNvPicPr>
          <p:nvPr/>
        </p:nvPicPr>
        <p:blipFill>
          <a:blip r:embed="rId3"/>
          <a:stretch>
            <a:fillRect/>
          </a:stretch>
        </p:blipFill>
        <p:spPr>
          <a:xfrm>
            <a:off x="1170471" y="953477"/>
            <a:ext cx="3994573" cy="4040765"/>
          </a:xfrm>
          <a:prstGeom prst="rect">
            <a:avLst/>
          </a:prstGeom>
        </p:spPr>
      </p:pic>
      <p:sp>
        <p:nvSpPr>
          <p:cNvPr id="5" name="CasellaDiTesto 4">
            <a:extLst>
              <a:ext uri="{FF2B5EF4-FFF2-40B4-BE49-F238E27FC236}">
                <a16:creationId xmlns:a16="http://schemas.microsoft.com/office/drawing/2014/main" id="{1BDC3675-2681-0B3C-F574-01C49AD36AC8}"/>
              </a:ext>
            </a:extLst>
          </p:cNvPr>
          <p:cNvSpPr txBox="1"/>
          <p:nvPr/>
        </p:nvSpPr>
        <p:spPr>
          <a:xfrm>
            <a:off x="5624315" y="1100395"/>
            <a:ext cx="27143508" cy="2308324"/>
          </a:xfrm>
          <a:prstGeom prst="rect">
            <a:avLst/>
          </a:prstGeom>
          <a:noFill/>
          <a:ln>
            <a:noFill/>
          </a:ln>
        </p:spPr>
        <p:txBody>
          <a:bodyPr wrap="square" rtlCol="0">
            <a:spAutoFit/>
          </a:bodyPr>
          <a:lstStyle/>
          <a:p>
            <a:pPr algn="ctr"/>
            <a:r>
              <a:rPr lang="en-US" sz="7200" b="1" dirty="0">
                <a:solidFill>
                  <a:srgbClr val="002060"/>
                </a:solidFill>
                <a:latin typeface="Candara" panose="020E0502030303020204" pitchFamily="34" charset="0"/>
              </a:rPr>
              <a:t>A Fatigue Failure Framework For The Assessment Of Highly Variable Low Back Loading Using Inertial Motion Capture – A Case Study</a:t>
            </a:r>
            <a:endParaRPr lang="en-US" sz="7200" dirty="0">
              <a:solidFill>
                <a:srgbClr val="002060"/>
              </a:solidFill>
              <a:latin typeface="Candara" panose="020E0502030303020204" pitchFamily="34" charset="0"/>
            </a:endParaRPr>
          </a:p>
        </p:txBody>
      </p:sp>
      <p:sp>
        <p:nvSpPr>
          <p:cNvPr id="8" name="CasellaDiTesto 7">
            <a:extLst>
              <a:ext uri="{FF2B5EF4-FFF2-40B4-BE49-F238E27FC236}">
                <a16:creationId xmlns:a16="http://schemas.microsoft.com/office/drawing/2014/main" id="{C6B6FDF0-E4D6-698C-F22D-E0D592BB0556}"/>
              </a:ext>
            </a:extLst>
          </p:cNvPr>
          <p:cNvSpPr txBox="1"/>
          <p:nvPr/>
        </p:nvSpPr>
        <p:spPr>
          <a:xfrm>
            <a:off x="1447589" y="3404983"/>
            <a:ext cx="34956089" cy="3822841"/>
          </a:xfrm>
          <a:prstGeom prst="rect">
            <a:avLst/>
          </a:prstGeom>
          <a:noFill/>
        </p:spPr>
        <p:txBody>
          <a:bodyPr wrap="square" rtlCol="0">
            <a:spAutoFit/>
          </a:bodyPr>
          <a:lstStyle/>
          <a:p>
            <a:pPr algn="ctr"/>
            <a:r>
              <a:rPr lang="en-US" sz="5319" b="1" i="1" dirty="0">
                <a:solidFill>
                  <a:srgbClr val="002060"/>
                </a:solidFill>
                <a:latin typeface="Candara" panose="020E0502030303020204" pitchFamily="34" charset="0"/>
              </a:rPr>
              <a:t>Nail-Ulloa I</a:t>
            </a:r>
            <a:r>
              <a:rPr lang="en-US" sz="5319" b="1" i="1" baseline="30000" dirty="0">
                <a:solidFill>
                  <a:srgbClr val="002060"/>
                </a:solidFill>
                <a:latin typeface="Candara" panose="020E0502030303020204" pitchFamily="34" charset="0"/>
              </a:rPr>
              <a:t>1</a:t>
            </a:r>
            <a:r>
              <a:rPr lang="en-US" sz="5319" b="1" i="1" dirty="0">
                <a:solidFill>
                  <a:srgbClr val="002060"/>
                </a:solidFill>
                <a:latin typeface="Candara" panose="020E0502030303020204" pitchFamily="34" charset="0"/>
              </a:rPr>
              <a:t>, Zabala M</a:t>
            </a:r>
            <a:r>
              <a:rPr lang="en-US" sz="5319" b="1" i="1" baseline="30000" dirty="0">
                <a:solidFill>
                  <a:srgbClr val="002060"/>
                </a:solidFill>
                <a:latin typeface="Candara" panose="020E0502030303020204" pitchFamily="34" charset="0"/>
              </a:rPr>
              <a:t>1</a:t>
            </a:r>
            <a:r>
              <a:rPr lang="en-US" sz="5319" b="1" i="1" dirty="0">
                <a:solidFill>
                  <a:srgbClr val="002060"/>
                </a:solidFill>
                <a:latin typeface="Candara" panose="020E0502030303020204" pitchFamily="34" charset="0"/>
              </a:rPr>
              <a:t>, Pool N</a:t>
            </a:r>
            <a:r>
              <a:rPr lang="en-US" sz="5319" b="1" i="1" baseline="30000" dirty="0">
                <a:solidFill>
                  <a:srgbClr val="002060"/>
                </a:solidFill>
                <a:latin typeface="Candara" panose="020E0502030303020204" pitchFamily="34" charset="0"/>
              </a:rPr>
              <a:t>2</a:t>
            </a:r>
            <a:r>
              <a:rPr lang="en-US" sz="5319" b="1" i="1" dirty="0">
                <a:solidFill>
                  <a:srgbClr val="002060"/>
                </a:solidFill>
                <a:latin typeface="Candara" panose="020E0502030303020204" pitchFamily="34" charset="0"/>
              </a:rPr>
              <a:t>,</a:t>
            </a:r>
            <a:r>
              <a:rPr lang="en-US" sz="5319" b="1" i="1" baseline="30000" dirty="0">
                <a:solidFill>
                  <a:srgbClr val="002060"/>
                </a:solidFill>
                <a:latin typeface="Candara" panose="020E0502030303020204" pitchFamily="34" charset="0"/>
              </a:rPr>
              <a:t> </a:t>
            </a:r>
            <a:r>
              <a:rPr lang="en-US" sz="5319" b="1" i="1" dirty="0">
                <a:solidFill>
                  <a:srgbClr val="002060"/>
                </a:solidFill>
                <a:latin typeface="Candara" panose="020E0502030303020204" pitchFamily="34" charset="0"/>
              </a:rPr>
              <a:t>Sesek R</a:t>
            </a:r>
            <a:r>
              <a:rPr lang="en-US" sz="5319" b="1" i="1" baseline="30000" dirty="0">
                <a:solidFill>
                  <a:srgbClr val="002060"/>
                </a:solidFill>
                <a:latin typeface="Candara" panose="020E0502030303020204" pitchFamily="34" charset="0"/>
              </a:rPr>
              <a:t>2</a:t>
            </a:r>
            <a:r>
              <a:rPr lang="en-US" sz="5319" b="1" i="1" dirty="0">
                <a:solidFill>
                  <a:srgbClr val="002060"/>
                </a:solidFill>
                <a:latin typeface="Candara" panose="020E0502030303020204" pitchFamily="34" charset="0"/>
              </a:rPr>
              <a:t>, Thiese M</a:t>
            </a:r>
            <a:r>
              <a:rPr lang="en-US" sz="5319" b="1" i="1" baseline="30000" dirty="0">
                <a:solidFill>
                  <a:srgbClr val="002060"/>
                </a:solidFill>
                <a:latin typeface="Candara" panose="020E0502030303020204" pitchFamily="34" charset="0"/>
              </a:rPr>
              <a:t>3</a:t>
            </a:r>
            <a:r>
              <a:rPr lang="en-US" sz="5319" b="1" i="1" dirty="0">
                <a:solidFill>
                  <a:srgbClr val="002060"/>
                </a:solidFill>
                <a:latin typeface="Candara" panose="020E0502030303020204" pitchFamily="34" charset="0"/>
              </a:rPr>
              <a:t>, Sesek R</a:t>
            </a:r>
            <a:r>
              <a:rPr lang="en-US" sz="5319" b="1" i="1" baseline="30000" dirty="0">
                <a:solidFill>
                  <a:srgbClr val="002060"/>
                </a:solidFill>
                <a:latin typeface="Candara" panose="020E0502030303020204" pitchFamily="34" charset="0"/>
              </a:rPr>
              <a:t>2</a:t>
            </a:r>
            <a:r>
              <a:rPr lang="en-US" sz="5319" b="1" i="1" dirty="0">
                <a:solidFill>
                  <a:srgbClr val="002060"/>
                </a:solidFill>
                <a:latin typeface="Candara" panose="020E0502030303020204" pitchFamily="34" charset="0"/>
              </a:rPr>
              <a:t>, Schall M</a:t>
            </a:r>
            <a:r>
              <a:rPr lang="en-US" sz="5319" b="1" i="1" baseline="30000" dirty="0">
                <a:solidFill>
                  <a:srgbClr val="002060"/>
                </a:solidFill>
                <a:latin typeface="Candara" panose="020E0502030303020204" pitchFamily="34" charset="0"/>
              </a:rPr>
              <a:t>2</a:t>
            </a:r>
            <a:r>
              <a:rPr lang="en-US" sz="5319" b="1" i="1" dirty="0">
                <a:solidFill>
                  <a:srgbClr val="002060"/>
                </a:solidFill>
                <a:latin typeface="Candara" panose="020E0502030303020204" pitchFamily="34" charset="0"/>
              </a:rPr>
              <a:t>, Gallagher S</a:t>
            </a:r>
            <a:r>
              <a:rPr lang="en-US" sz="5319" b="1" i="1" baseline="30000" dirty="0">
                <a:solidFill>
                  <a:srgbClr val="002060"/>
                </a:solidFill>
                <a:latin typeface="Candara" panose="020E0502030303020204" pitchFamily="34" charset="0"/>
              </a:rPr>
              <a:t>2</a:t>
            </a:r>
            <a:r>
              <a:rPr lang="en-US" sz="5319" b="1" i="1" dirty="0">
                <a:solidFill>
                  <a:srgbClr val="002060"/>
                </a:solidFill>
                <a:latin typeface="Candara" panose="020E0502030303020204" pitchFamily="34" charset="0"/>
              </a:rPr>
              <a:t> </a:t>
            </a:r>
            <a:endParaRPr lang="en-US" sz="2800" b="1" i="1" dirty="0">
              <a:solidFill>
                <a:srgbClr val="002060"/>
              </a:solidFill>
              <a:latin typeface="Candara" panose="020E0502030303020204" pitchFamily="34" charset="0"/>
            </a:endParaRPr>
          </a:p>
          <a:p>
            <a:pPr algn="ctr"/>
            <a:r>
              <a:rPr lang="en-US" sz="3733" i="1" dirty="0">
                <a:solidFill>
                  <a:srgbClr val="002060"/>
                </a:solidFill>
                <a:latin typeface="Candara" panose="020E0502030303020204" pitchFamily="34" charset="0"/>
              </a:rPr>
              <a:t>1 Mechanical Engineering Department, Auburn University</a:t>
            </a:r>
          </a:p>
          <a:p>
            <a:pPr algn="ctr"/>
            <a:r>
              <a:rPr lang="en-US" sz="3733" i="1" dirty="0">
                <a:solidFill>
                  <a:srgbClr val="002060"/>
                </a:solidFill>
                <a:latin typeface="Candara" panose="020E0502030303020204" pitchFamily="34" charset="0"/>
              </a:rPr>
              <a:t>2 Industrial &amp; Systems Engineering Department, Auburn University</a:t>
            </a:r>
          </a:p>
          <a:p>
            <a:pPr algn="ctr"/>
            <a:r>
              <a:rPr lang="en-US" sz="3733" i="1" dirty="0">
                <a:solidFill>
                  <a:srgbClr val="002060"/>
                </a:solidFill>
                <a:latin typeface="Candara" panose="020E0502030303020204" pitchFamily="34" charset="0"/>
              </a:rPr>
              <a:t>3 Rocky Mountain Center for Occupational and Environmental Health, University of Utah</a:t>
            </a:r>
          </a:p>
          <a:p>
            <a:pPr algn="ctr"/>
            <a:endParaRPr lang="en-US" sz="3733" i="1" dirty="0">
              <a:solidFill>
                <a:srgbClr val="002060"/>
              </a:solidFill>
              <a:latin typeface="Candara" panose="020E0502030303020204" pitchFamily="34" charset="0"/>
            </a:endParaRPr>
          </a:p>
          <a:p>
            <a:pPr algn="ctr"/>
            <a:endParaRPr lang="en-US" sz="3991" i="1" dirty="0">
              <a:solidFill>
                <a:srgbClr val="002060"/>
              </a:solidFill>
              <a:latin typeface="Candara" panose="020E0502030303020204" pitchFamily="34" charset="0"/>
            </a:endParaRPr>
          </a:p>
        </p:txBody>
      </p:sp>
      <p:sp>
        <p:nvSpPr>
          <p:cNvPr id="9" name="CasellaDiTesto 8">
            <a:extLst>
              <a:ext uri="{FF2B5EF4-FFF2-40B4-BE49-F238E27FC236}">
                <a16:creationId xmlns:a16="http://schemas.microsoft.com/office/drawing/2014/main" id="{ADCFA92D-2885-1807-EB95-C7E62ADF4B39}"/>
              </a:ext>
            </a:extLst>
          </p:cNvPr>
          <p:cNvSpPr txBox="1"/>
          <p:nvPr/>
        </p:nvSpPr>
        <p:spPr>
          <a:xfrm>
            <a:off x="1170472" y="6275583"/>
            <a:ext cx="17874604" cy="6963381"/>
          </a:xfrm>
          <a:prstGeom prst="rect">
            <a:avLst/>
          </a:prstGeom>
          <a:noFill/>
          <a:ln>
            <a:noFill/>
          </a:ln>
        </p:spPr>
        <p:txBody>
          <a:bodyPr wrap="square" rtlCol="0">
            <a:spAutoFit/>
          </a:bodyPr>
          <a:lstStyle/>
          <a:p>
            <a:r>
              <a:rPr lang="en-US" sz="5983" b="1" dirty="0">
                <a:solidFill>
                  <a:srgbClr val="002060"/>
                </a:solidFill>
                <a:latin typeface="Candara" panose="020E0502030303020204" pitchFamily="34" charset="0"/>
              </a:rPr>
              <a:t>INTRODUCTION</a:t>
            </a:r>
          </a:p>
          <a:p>
            <a:pPr algn="just"/>
            <a:endParaRPr lang="en-US" sz="4000" b="1" i="1" baseline="30000" dirty="0">
              <a:solidFill>
                <a:srgbClr val="002060"/>
              </a:solidFill>
              <a:latin typeface="Candara" panose="020E0502030303020204" pitchFamily="34" charset="0"/>
            </a:endParaRPr>
          </a:p>
          <a:p>
            <a:pPr algn="just">
              <a:buFont typeface="Wingdings" pitchFamily="2" charset="2"/>
              <a:buChar char="ü"/>
            </a:pPr>
            <a:r>
              <a:rPr lang="en-US" sz="4000" dirty="0">
                <a:solidFill>
                  <a:srgbClr val="002060"/>
                </a:solidFill>
                <a:latin typeface="Candara" panose="020E0502030303020204" pitchFamily="34" charset="0"/>
              </a:rPr>
              <a:t> Mechanical loading of the spine has been identified as an important risk factor for low-back pain. </a:t>
            </a:r>
          </a:p>
          <a:p>
            <a:pPr algn="just">
              <a:buFont typeface="Wingdings" pitchFamily="2" charset="2"/>
              <a:buChar char="ü"/>
            </a:pPr>
            <a:endParaRPr lang="en-US" sz="4000" dirty="0">
              <a:solidFill>
                <a:srgbClr val="002060"/>
              </a:solidFill>
              <a:latin typeface="Candara" panose="020E0502030303020204" pitchFamily="34" charset="0"/>
            </a:endParaRPr>
          </a:p>
          <a:p>
            <a:pPr algn="just">
              <a:buFont typeface="Wingdings" pitchFamily="2" charset="2"/>
              <a:buChar char="ü"/>
            </a:pPr>
            <a:r>
              <a:rPr lang="en-US" sz="4000" dirty="0">
                <a:solidFill>
                  <a:srgbClr val="002060"/>
                </a:solidFill>
                <a:latin typeface="Candara" panose="020E0502030303020204" pitchFamily="34" charset="0"/>
              </a:rPr>
              <a:t> Workers in manufacturing settings experience highly variable musculoskeletal loading, which current risk assessment methods often fail to capture adequately.</a:t>
            </a:r>
          </a:p>
          <a:p>
            <a:pPr algn="just"/>
            <a:endParaRPr lang="en-US" sz="4000" dirty="0">
              <a:solidFill>
                <a:srgbClr val="002060"/>
              </a:solidFill>
              <a:latin typeface="Candara" panose="020E0502030303020204" pitchFamily="34" charset="0"/>
            </a:endParaRPr>
          </a:p>
          <a:p>
            <a:pPr algn="just">
              <a:buFont typeface="Wingdings" pitchFamily="2" charset="2"/>
              <a:buChar char="ü"/>
            </a:pPr>
            <a:r>
              <a:rPr lang="en-US" sz="4000" dirty="0">
                <a:solidFill>
                  <a:srgbClr val="002060"/>
                </a:solidFill>
                <a:latin typeface="Candara" panose="020E0502030303020204" pitchFamily="34" charset="0"/>
              </a:rPr>
              <a:t> Recent studies have summarized evidence supporting a material fatigue failure process in musculoskeletal tissues.</a:t>
            </a:r>
          </a:p>
          <a:p>
            <a:pPr algn="just">
              <a:buFont typeface="Wingdings" pitchFamily="2" charset="2"/>
              <a:buChar char="ü"/>
            </a:pPr>
            <a:endParaRPr lang="en-US" sz="4000" dirty="0">
              <a:solidFill>
                <a:srgbClr val="002060"/>
              </a:solidFill>
              <a:latin typeface="Candara" panose="020E0502030303020204" pitchFamily="34" charset="0"/>
            </a:endParaRPr>
          </a:p>
        </p:txBody>
      </p:sp>
      <p:cxnSp>
        <p:nvCxnSpPr>
          <p:cNvPr id="11" name="Connettore diritto 10">
            <a:extLst>
              <a:ext uri="{FF2B5EF4-FFF2-40B4-BE49-F238E27FC236}">
                <a16:creationId xmlns:a16="http://schemas.microsoft.com/office/drawing/2014/main" id="{AD656FD6-D425-1816-1227-2BEDCF73342D}"/>
              </a:ext>
            </a:extLst>
          </p:cNvPr>
          <p:cNvCxnSpPr>
            <a:cxnSpLocks/>
          </p:cNvCxnSpPr>
          <p:nvPr/>
        </p:nvCxnSpPr>
        <p:spPr>
          <a:xfrm>
            <a:off x="1039878" y="7294918"/>
            <a:ext cx="18005198" cy="63488"/>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6" name="CasellaDiTesto 15">
            <a:extLst>
              <a:ext uri="{FF2B5EF4-FFF2-40B4-BE49-F238E27FC236}">
                <a16:creationId xmlns:a16="http://schemas.microsoft.com/office/drawing/2014/main" id="{EFF88DB4-8F93-6965-8C90-A1E9D8AB219B}"/>
              </a:ext>
            </a:extLst>
          </p:cNvPr>
          <p:cNvSpPr txBox="1"/>
          <p:nvPr/>
        </p:nvSpPr>
        <p:spPr>
          <a:xfrm>
            <a:off x="1170471" y="13046203"/>
            <a:ext cx="18031929" cy="3455433"/>
          </a:xfrm>
          <a:prstGeom prst="rect">
            <a:avLst/>
          </a:prstGeom>
          <a:noFill/>
          <a:ln>
            <a:noFill/>
          </a:ln>
        </p:spPr>
        <p:txBody>
          <a:bodyPr wrap="square" rtlCol="0">
            <a:spAutoFit/>
          </a:bodyPr>
          <a:lstStyle/>
          <a:p>
            <a:r>
              <a:rPr lang="en-US" sz="5983" b="1" dirty="0">
                <a:solidFill>
                  <a:srgbClr val="002060"/>
                </a:solidFill>
                <a:latin typeface="Candara" panose="020E0502030303020204" pitchFamily="34" charset="0"/>
              </a:rPr>
              <a:t>OBJECTIVE</a:t>
            </a:r>
          </a:p>
          <a:p>
            <a:endParaRPr lang="en-US" sz="3970" dirty="0">
              <a:solidFill>
                <a:srgbClr val="002060"/>
              </a:solidFill>
              <a:latin typeface="Candara" panose="020E0502030303020204" pitchFamily="34" charset="0"/>
            </a:endParaRPr>
          </a:p>
          <a:p>
            <a:pPr algn="just">
              <a:buFont typeface="Wingdings" pitchFamily="2" charset="2"/>
              <a:buChar char="ü"/>
            </a:pPr>
            <a:r>
              <a:rPr lang="en-US" sz="3600" dirty="0">
                <a:solidFill>
                  <a:srgbClr val="002060"/>
                </a:solidFill>
                <a:latin typeface="Candara" panose="020E0502030303020204" pitchFamily="34" charset="0"/>
              </a:rPr>
              <a:t> </a:t>
            </a:r>
            <a:r>
              <a:rPr lang="en-US" sz="3967" dirty="0">
                <a:solidFill>
                  <a:srgbClr val="002060"/>
                </a:solidFill>
                <a:latin typeface="Candara" panose="020E0502030303020204" pitchFamily="34" charset="0"/>
              </a:rPr>
              <a:t>To evaluate a fatigue failure-based framework for assessing low back injury risk due to cumulative lumbar loading in industrial settings using inertial measurement units (IMUs). </a:t>
            </a:r>
          </a:p>
        </p:txBody>
      </p:sp>
      <p:sp>
        <p:nvSpPr>
          <p:cNvPr id="39" name="CuadroTexto 38">
            <a:extLst>
              <a:ext uri="{FF2B5EF4-FFF2-40B4-BE49-F238E27FC236}">
                <a16:creationId xmlns:a16="http://schemas.microsoft.com/office/drawing/2014/main" id="{B9098E13-18D3-2F2F-16BF-AA0E07666E41}"/>
              </a:ext>
            </a:extLst>
          </p:cNvPr>
          <p:cNvSpPr txBox="1"/>
          <p:nvPr/>
        </p:nvSpPr>
        <p:spPr>
          <a:xfrm>
            <a:off x="33497156" y="5054503"/>
            <a:ext cx="3756820" cy="1938992"/>
          </a:xfrm>
          <a:prstGeom prst="rect">
            <a:avLst/>
          </a:prstGeom>
          <a:noFill/>
        </p:spPr>
        <p:txBody>
          <a:bodyPr wrap="square" rtlCol="0">
            <a:spAutoFit/>
          </a:bodyPr>
          <a:lstStyle/>
          <a:p>
            <a:pPr algn="ctr"/>
            <a:r>
              <a:rPr lang="en-US" sz="4000" b="1" dirty="0">
                <a:solidFill>
                  <a:srgbClr val="FF0000"/>
                </a:solidFill>
                <a:latin typeface="Candara" panose="020E0502030303020204" pitchFamily="34" charset="0"/>
              </a:rPr>
              <a:t>Scan To Watch an Experimental Trial!</a:t>
            </a:r>
          </a:p>
        </p:txBody>
      </p:sp>
      <p:sp>
        <p:nvSpPr>
          <p:cNvPr id="4" name="TextBox 3">
            <a:extLst>
              <a:ext uri="{FF2B5EF4-FFF2-40B4-BE49-F238E27FC236}">
                <a16:creationId xmlns:a16="http://schemas.microsoft.com/office/drawing/2014/main" id="{F0402482-FEDE-AE1B-6EC2-E8E9C41105B8}"/>
              </a:ext>
            </a:extLst>
          </p:cNvPr>
          <p:cNvSpPr txBox="1"/>
          <p:nvPr/>
        </p:nvSpPr>
        <p:spPr>
          <a:xfrm>
            <a:off x="21141415" y="17478070"/>
            <a:ext cx="6703397" cy="523220"/>
          </a:xfrm>
          <a:prstGeom prst="rect">
            <a:avLst/>
          </a:prstGeom>
          <a:noFill/>
        </p:spPr>
        <p:txBody>
          <a:bodyPr wrap="square" rtlCol="0">
            <a:spAutoFit/>
          </a:bodyPr>
          <a:lstStyle/>
          <a:p>
            <a:pPr algn="ctr"/>
            <a:r>
              <a:rPr lang="en-US" sz="2800" dirty="0">
                <a:latin typeface="Candara" panose="020E0502030303020204" pitchFamily="34" charset="0"/>
              </a:rPr>
              <a:t>Fig 1. IMC system </a:t>
            </a:r>
          </a:p>
        </p:txBody>
      </p:sp>
      <p:pic>
        <p:nvPicPr>
          <p:cNvPr id="17" name="Picture 16" descr="Biomechanical model of a worker doing a lifting task">
            <a:extLst>
              <a:ext uri="{FF2B5EF4-FFF2-40B4-BE49-F238E27FC236}">
                <a16:creationId xmlns:a16="http://schemas.microsoft.com/office/drawing/2014/main" id="{C570816E-B64E-578A-BAFD-D795A19532B4}"/>
              </a:ext>
            </a:extLst>
          </p:cNvPr>
          <p:cNvPicPr>
            <a:picLocks noChangeAspect="1"/>
          </p:cNvPicPr>
          <p:nvPr/>
        </p:nvPicPr>
        <p:blipFill>
          <a:blip r:embed="rId4"/>
          <a:srcRect b="1377"/>
          <a:stretch/>
        </p:blipFill>
        <p:spPr>
          <a:xfrm>
            <a:off x="7369618" y="18550854"/>
            <a:ext cx="5368735" cy="5301123"/>
          </a:xfrm>
          <a:prstGeom prst="rect">
            <a:avLst/>
          </a:prstGeom>
        </p:spPr>
      </p:pic>
      <p:pic>
        <p:nvPicPr>
          <p:cNvPr id="19" name="Picture 18" descr="Figure 2 Alt Text: Diagram for data processing based on the fatigue failure-based framework">
            <a:extLst>
              <a:ext uri="{FF2B5EF4-FFF2-40B4-BE49-F238E27FC236}">
                <a16:creationId xmlns:a16="http://schemas.microsoft.com/office/drawing/2014/main" id="{87023789-A21B-B9BE-7565-7D72A30165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92991" y="18252487"/>
            <a:ext cx="11661271" cy="12047223"/>
          </a:xfrm>
          <a:prstGeom prst="rect">
            <a:avLst/>
          </a:prstGeom>
          <a:noFill/>
          <a:ln>
            <a:noFill/>
          </a:ln>
        </p:spPr>
      </p:pic>
      <p:pic>
        <p:nvPicPr>
          <p:cNvPr id="20" name="Picture 19" descr="A person holding a car part&#10;&#10;">
            <a:extLst>
              <a:ext uri="{FF2B5EF4-FFF2-40B4-BE49-F238E27FC236}">
                <a16:creationId xmlns:a16="http://schemas.microsoft.com/office/drawing/2014/main" id="{17EFCFDD-D621-2FCE-6511-BAED4CEDB7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4224" y="18550855"/>
            <a:ext cx="5709982" cy="5301123"/>
          </a:xfrm>
          <a:prstGeom prst="rect">
            <a:avLst/>
          </a:prstGeom>
        </p:spPr>
      </p:pic>
      <p:sp>
        <p:nvSpPr>
          <p:cNvPr id="21" name="CasellaDiTesto 20">
            <a:extLst>
              <a:ext uri="{FF2B5EF4-FFF2-40B4-BE49-F238E27FC236}">
                <a16:creationId xmlns:a16="http://schemas.microsoft.com/office/drawing/2014/main" id="{F18B42C2-5CDE-C0F3-3C05-915C88D2987E}"/>
              </a:ext>
            </a:extLst>
          </p:cNvPr>
          <p:cNvSpPr txBox="1"/>
          <p:nvPr/>
        </p:nvSpPr>
        <p:spPr>
          <a:xfrm>
            <a:off x="1201270" y="17203122"/>
            <a:ext cx="13703300" cy="5067221"/>
          </a:xfrm>
          <a:prstGeom prst="rect">
            <a:avLst/>
          </a:prstGeom>
          <a:noFill/>
          <a:ln>
            <a:noFill/>
          </a:ln>
        </p:spPr>
        <p:txBody>
          <a:bodyPr wrap="square" rtlCol="0">
            <a:spAutoFit/>
          </a:bodyPr>
          <a:lstStyle/>
          <a:p>
            <a:r>
              <a:rPr lang="en-US" sz="5128" b="1" dirty="0">
                <a:solidFill>
                  <a:srgbClr val="002060"/>
                </a:solidFill>
                <a:latin typeface="Candara" panose="020E0502030303020204" pitchFamily="34" charset="0"/>
              </a:rPr>
              <a:t>DATA PROCESSING FRAMEWORK</a:t>
            </a:r>
          </a:p>
          <a:p>
            <a:pPr algn="just">
              <a:buFont typeface="Wingdings" pitchFamily="2" charset="2"/>
              <a:buChar char="ü"/>
            </a:pPr>
            <a:endParaRPr lang="en-US" sz="3400" dirty="0">
              <a:solidFill>
                <a:srgbClr val="002060"/>
              </a:solidFill>
              <a:latin typeface="Candara" pitchFamily="34" charset="0"/>
              <a:ea typeface="Calibri" panose="020F0502020204030204" pitchFamily="34" charset="0"/>
              <a:cs typeface="Times New Roman" panose="02020603050405020304" pitchFamily="18" charset="0"/>
            </a:endParaRPr>
          </a:p>
          <a:p>
            <a:pPr algn="just">
              <a:buFont typeface="Wingdings" pitchFamily="2" charset="2"/>
              <a:buChar char="ü"/>
            </a:pPr>
            <a:endParaRPr lang="en-US" sz="3400" dirty="0">
              <a:solidFill>
                <a:srgbClr val="002060"/>
              </a:solidFill>
              <a:latin typeface="Candara" pitchFamily="34" charset="0"/>
              <a:ea typeface="Calibri" panose="020F0502020204030204" pitchFamily="34" charset="0"/>
              <a:cs typeface="Times New Roman" panose="02020603050405020304" pitchFamily="18" charset="0"/>
            </a:endParaRPr>
          </a:p>
          <a:p>
            <a:pPr algn="just">
              <a:buFont typeface="Wingdings" pitchFamily="2" charset="2"/>
              <a:buChar char="ü"/>
            </a:pPr>
            <a:endParaRPr lang="en-US" sz="3400" dirty="0">
              <a:solidFill>
                <a:srgbClr val="002060"/>
              </a:solidFill>
              <a:latin typeface="Candara" pitchFamily="34" charset="0"/>
              <a:ea typeface="Calibri" panose="020F0502020204030204" pitchFamily="34" charset="0"/>
              <a:cs typeface="Times New Roman" panose="02020603050405020304" pitchFamily="18" charset="0"/>
            </a:endParaRPr>
          </a:p>
          <a:p>
            <a:pPr algn="just">
              <a:buFont typeface="Wingdings" pitchFamily="2" charset="2"/>
              <a:buChar char="ü"/>
            </a:pPr>
            <a:endParaRPr lang="en-US" sz="3400" dirty="0">
              <a:solidFill>
                <a:srgbClr val="002060"/>
              </a:solidFill>
              <a:latin typeface="Candara" pitchFamily="34" charset="0"/>
              <a:ea typeface="Calibri" panose="020F0502020204030204" pitchFamily="34" charset="0"/>
              <a:cs typeface="Times New Roman" panose="02020603050405020304" pitchFamily="18" charset="0"/>
            </a:endParaRPr>
          </a:p>
          <a:p>
            <a:pPr algn="just">
              <a:buFont typeface="Wingdings" pitchFamily="2" charset="2"/>
              <a:buChar char="ü"/>
            </a:pPr>
            <a:endParaRPr lang="en-US" sz="3400" dirty="0">
              <a:solidFill>
                <a:srgbClr val="002060"/>
              </a:solidFill>
              <a:latin typeface="Candara" pitchFamily="34" charset="0"/>
              <a:ea typeface="Calibri" panose="020F0502020204030204" pitchFamily="34" charset="0"/>
              <a:cs typeface="Times New Roman" panose="02020603050405020304" pitchFamily="18" charset="0"/>
            </a:endParaRPr>
          </a:p>
          <a:p>
            <a:pPr algn="just">
              <a:buFont typeface="Wingdings" pitchFamily="2" charset="2"/>
              <a:buChar char="ü"/>
            </a:pPr>
            <a:endParaRPr lang="en-US" sz="3400" dirty="0">
              <a:solidFill>
                <a:srgbClr val="002060"/>
              </a:solidFill>
              <a:latin typeface="Candara" pitchFamily="34" charset="0"/>
              <a:ea typeface="Calibri" panose="020F0502020204030204" pitchFamily="34" charset="0"/>
              <a:cs typeface="Times New Roman" panose="02020603050405020304" pitchFamily="18" charset="0"/>
            </a:endParaRPr>
          </a:p>
          <a:p>
            <a:pPr algn="just"/>
            <a:endParaRPr lang="en-US" sz="3400" dirty="0">
              <a:solidFill>
                <a:srgbClr val="002060"/>
              </a:solidFill>
              <a:latin typeface="Candara" pitchFamily="34" charset="0"/>
              <a:ea typeface="Calibri" panose="020F0502020204030204" pitchFamily="34" charset="0"/>
              <a:cs typeface="Times New Roman" panose="02020603050405020304" pitchFamily="18" charset="0"/>
            </a:endParaRPr>
          </a:p>
          <a:p>
            <a:pPr algn="just"/>
            <a:endParaRPr lang="en-US" sz="3400" dirty="0">
              <a:solidFill>
                <a:srgbClr val="002060"/>
              </a:solidFill>
              <a:latin typeface="Candara" panose="020E0502030303020204" pitchFamily="34" charset="0"/>
              <a:cs typeface="Times New Roman" panose="02020603050405020304" pitchFamily="18" charset="0"/>
            </a:endParaRPr>
          </a:p>
        </p:txBody>
      </p:sp>
      <p:sp>
        <p:nvSpPr>
          <p:cNvPr id="28" name="CasellaDiTesto 51">
            <a:extLst>
              <a:ext uri="{FF2B5EF4-FFF2-40B4-BE49-F238E27FC236}">
                <a16:creationId xmlns:a16="http://schemas.microsoft.com/office/drawing/2014/main" id="{A4F5F672-92F1-5B21-C8AB-62A16A135BD2}"/>
              </a:ext>
            </a:extLst>
          </p:cNvPr>
          <p:cNvSpPr txBox="1"/>
          <p:nvPr/>
        </p:nvSpPr>
        <p:spPr>
          <a:xfrm>
            <a:off x="18308161" y="19368451"/>
            <a:ext cx="914400" cy="369332"/>
          </a:xfrm>
          <a:prstGeom prst="rect">
            <a:avLst/>
          </a:prstGeom>
          <a:noFill/>
        </p:spPr>
        <p:txBody>
          <a:bodyPr wrap="square" rtlCol="0">
            <a:spAutoFit/>
          </a:bodyPr>
          <a:lstStyle/>
          <a:p>
            <a:endParaRPr lang="it-IT" dirty="0">
              <a:latin typeface="Candara" panose="020E0502030303020204" pitchFamily="34" charset="0"/>
            </a:endParaRPr>
          </a:p>
        </p:txBody>
      </p:sp>
      <p:sp>
        <p:nvSpPr>
          <p:cNvPr id="31" name="TextBox 30">
            <a:extLst>
              <a:ext uri="{FF2B5EF4-FFF2-40B4-BE49-F238E27FC236}">
                <a16:creationId xmlns:a16="http://schemas.microsoft.com/office/drawing/2014/main" id="{182B0FF2-2403-EA9F-EA84-21AE8CB8AD40}"/>
              </a:ext>
            </a:extLst>
          </p:cNvPr>
          <p:cNvSpPr txBox="1"/>
          <p:nvPr/>
        </p:nvSpPr>
        <p:spPr>
          <a:xfrm>
            <a:off x="1447589" y="23851981"/>
            <a:ext cx="11064129" cy="523220"/>
          </a:xfrm>
          <a:prstGeom prst="rect">
            <a:avLst/>
          </a:prstGeom>
          <a:noFill/>
        </p:spPr>
        <p:txBody>
          <a:bodyPr wrap="square" rtlCol="0">
            <a:spAutoFit/>
          </a:bodyPr>
          <a:lstStyle/>
          <a:p>
            <a:pPr algn="ctr"/>
            <a:r>
              <a:rPr lang="en-US" sz="2800" dirty="0">
                <a:latin typeface="Candara" panose="020E0502030303020204" pitchFamily="34" charset="0"/>
              </a:rPr>
              <a:t>Fig 4. Worker during a trial and the Biomechanical Model</a:t>
            </a:r>
          </a:p>
        </p:txBody>
      </p:sp>
      <p:sp>
        <p:nvSpPr>
          <p:cNvPr id="32" name="TextBox 31">
            <a:extLst>
              <a:ext uri="{FF2B5EF4-FFF2-40B4-BE49-F238E27FC236}">
                <a16:creationId xmlns:a16="http://schemas.microsoft.com/office/drawing/2014/main" id="{238F69ED-DB2A-7186-CB99-7996B091309A}"/>
              </a:ext>
            </a:extLst>
          </p:cNvPr>
          <p:cNvSpPr txBox="1"/>
          <p:nvPr/>
        </p:nvSpPr>
        <p:spPr>
          <a:xfrm>
            <a:off x="4238343" y="30500959"/>
            <a:ext cx="8500010" cy="523220"/>
          </a:xfrm>
          <a:prstGeom prst="rect">
            <a:avLst/>
          </a:prstGeom>
          <a:noFill/>
        </p:spPr>
        <p:txBody>
          <a:bodyPr wrap="square" rtlCol="0">
            <a:spAutoFit/>
          </a:bodyPr>
          <a:lstStyle/>
          <a:p>
            <a:pPr algn="ctr"/>
            <a:r>
              <a:rPr lang="en-US" sz="2800" dirty="0">
                <a:latin typeface="Candara" panose="020E0502030303020204" pitchFamily="34" charset="0"/>
              </a:rPr>
              <a:t>Fig 7. Biomechanical and musculoskeletal models</a:t>
            </a:r>
          </a:p>
        </p:txBody>
      </p:sp>
      <p:sp>
        <p:nvSpPr>
          <p:cNvPr id="34" name="TextBox 33">
            <a:extLst>
              <a:ext uri="{FF2B5EF4-FFF2-40B4-BE49-F238E27FC236}">
                <a16:creationId xmlns:a16="http://schemas.microsoft.com/office/drawing/2014/main" id="{8EEDB331-EE56-4275-89E0-9A4B47F409C2}"/>
              </a:ext>
            </a:extLst>
          </p:cNvPr>
          <p:cNvSpPr txBox="1"/>
          <p:nvPr/>
        </p:nvSpPr>
        <p:spPr>
          <a:xfrm>
            <a:off x="28768071" y="23851981"/>
            <a:ext cx="6874552" cy="523220"/>
          </a:xfrm>
          <a:prstGeom prst="rect">
            <a:avLst/>
          </a:prstGeom>
          <a:noFill/>
        </p:spPr>
        <p:txBody>
          <a:bodyPr wrap="square" rtlCol="0">
            <a:spAutoFit/>
          </a:bodyPr>
          <a:lstStyle/>
          <a:p>
            <a:pPr algn="ctr"/>
            <a:r>
              <a:rPr lang="en-US" sz="2800" dirty="0">
                <a:latin typeface="Candara" panose="020E0502030303020204" pitchFamily="34" charset="0"/>
              </a:rPr>
              <a:t>Fig 5. Loading history of compressive force</a:t>
            </a:r>
          </a:p>
        </p:txBody>
      </p:sp>
      <p:sp>
        <p:nvSpPr>
          <p:cNvPr id="38" name="TextBox 37">
            <a:extLst>
              <a:ext uri="{FF2B5EF4-FFF2-40B4-BE49-F238E27FC236}">
                <a16:creationId xmlns:a16="http://schemas.microsoft.com/office/drawing/2014/main" id="{5ACF5141-B240-3D53-3514-4A4F153D24B1}"/>
              </a:ext>
            </a:extLst>
          </p:cNvPr>
          <p:cNvSpPr txBox="1"/>
          <p:nvPr/>
        </p:nvSpPr>
        <p:spPr>
          <a:xfrm>
            <a:off x="28768071" y="30447171"/>
            <a:ext cx="6874552" cy="523220"/>
          </a:xfrm>
          <a:prstGeom prst="rect">
            <a:avLst/>
          </a:prstGeom>
          <a:noFill/>
        </p:spPr>
        <p:txBody>
          <a:bodyPr wrap="square" rtlCol="0">
            <a:spAutoFit/>
          </a:bodyPr>
          <a:lstStyle/>
          <a:p>
            <a:pPr algn="ctr"/>
            <a:r>
              <a:rPr lang="en-US" sz="2800" dirty="0">
                <a:latin typeface="Candara" panose="020E0502030303020204" pitchFamily="34" charset="0"/>
              </a:rPr>
              <a:t>Fig 6. Adjusted Stress Cycles</a:t>
            </a:r>
          </a:p>
        </p:txBody>
      </p:sp>
      <p:sp>
        <p:nvSpPr>
          <p:cNvPr id="40" name="TextBox 39">
            <a:extLst>
              <a:ext uri="{FF2B5EF4-FFF2-40B4-BE49-F238E27FC236}">
                <a16:creationId xmlns:a16="http://schemas.microsoft.com/office/drawing/2014/main" id="{D8689B7B-8CAB-E3D9-6CC9-B4F9CCE5329E}"/>
              </a:ext>
            </a:extLst>
          </p:cNvPr>
          <p:cNvSpPr txBox="1"/>
          <p:nvPr/>
        </p:nvSpPr>
        <p:spPr>
          <a:xfrm>
            <a:off x="16181199" y="30531612"/>
            <a:ext cx="6874552" cy="523220"/>
          </a:xfrm>
          <a:prstGeom prst="rect">
            <a:avLst/>
          </a:prstGeom>
          <a:noFill/>
        </p:spPr>
        <p:txBody>
          <a:bodyPr wrap="square" rtlCol="0">
            <a:spAutoFit/>
          </a:bodyPr>
          <a:lstStyle/>
          <a:p>
            <a:pPr algn="ctr"/>
            <a:r>
              <a:rPr lang="en-US" sz="2800" dirty="0">
                <a:latin typeface="Candara" panose="020E0502030303020204" pitchFamily="34" charset="0"/>
              </a:rPr>
              <a:t>Fig 3. Fatigue Failure Processing Framework </a:t>
            </a:r>
          </a:p>
        </p:txBody>
      </p:sp>
      <p:sp>
        <p:nvSpPr>
          <p:cNvPr id="46" name="TextBox 45">
            <a:extLst>
              <a:ext uri="{FF2B5EF4-FFF2-40B4-BE49-F238E27FC236}">
                <a16:creationId xmlns:a16="http://schemas.microsoft.com/office/drawing/2014/main" id="{799DBB64-3EEF-4CE6-A93A-9EADCBFE6622}"/>
              </a:ext>
            </a:extLst>
          </p:cNvPr>
          <p:cNvSpPr txBox="1"/>
          <p:nvPr/>
        </p:nvSpPr>
        <p:spPr>
          <a:xfrm>
            <a:off x="29964049" y="19780094"/>
            <a:ext cx="1514021" cy="830997"/>
          </a:xfrm>
          <a:prstGeom prst="rect">
            <a:avLst/>
          </a:prstGeom>
          <a:noFill/>
        </p:spPr>
        <p:txBody>
          <a:bodyPr wrap="square" rtlCol="0">
            <a:spAutoFit/>
          </a:bodyPr>
          <a:lstStyle/>
          <a:p>
            <a:r>
              <a:rPr lang="en-US" sz="1600" dirty="0">
                <a:solidFill>
                  <a:srgbClr val="FF0000"/>
                </a:solidFill>
                <a:latin typeface="Candara" panose="020E0502030303020204" pitchFamily="34" charset="0"/>
              </a:rPr>
              <a:t>NIOSH Limit for compression</a:t>
            </a:r>
          </a:p>
        </p:txBody>
      </p:sp>
      <p:pic>
        <p:nvPicPr>
          <p:cNvPr id="47" name="Picture 46" descr="Figure 6 Alt Text: A line plot with an example of the estimated total moment for the trial over a 60 seconds period">
            <a:extLst>
              <a:ext uri="{FF2B5EF4-FFF2-40B4-BE49-F238E27FC236}">
                <a16:creationId xmlns:a16="http://schemas.microsoft.com/office/drawing/2014/main" id="{9EA40D8D-F77A-5695-F7BF-396ED237B37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27169067" y="18372357"/>
            <a:ext cx="9904082" cy="5486400"/>
          </a:xfrm>
          <a:prstGeom prst="rect">
            <a:avLst/>
          </a:prstGeom>
          <a:noFill/>
          <a:ln>
            <a:noFill/>
          </a:ln>
        </p:spPr>
      </p:pic>
      <p:pic>
        <p:nvPicPr>
          <p:cNvPr id="51" name="Picture 50" descr="Figure 7 Alt Text: A graph showing the resulting number of cycles for the obtained moments curve.">
            <a:extLst>
              <a:ext uri="{FF2B5EF4-FFF2-40B4-BE49-F238E27FC236}">
                <a16:creationId xmlns:a16="http://schemas.microsoft.com/office/drawing/2014/main" id="{60B3834A-8C09-F1E9-953C-FD9E90F56144}"/>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27169067" y="25112624"/>
            <a:ext cx="9904082" cy="5120640"/>
          </a:xfrm>
          <a:prstGeom prst="rect">
            <a:avLst/>
          </a:prstGeom>
          <a:noFill/>
          <a:ln>
            <a:noFill/>
          </a:ln>
        </p:spPr>
      </p:pic>
      <p:pic>
        <p:nvPicPr>
          <p:cNvPr id="52" name="Picture 51" descr="A diagram of an S-N Curve from Fatigue Failure Theory&#10;&#10;">
            <a:extLst>
              <a:ext uri="{FF2B5EF4-FFF2-40B4-BE49-F238E27FC236}">
                <a16:creationId xmlns:a16="http://schemas.microsoft.com/office/drawing/2014/main" id="{2F5F0A60-4A71-00F4-2F6D-92A0E50E16DC}"/>
              </a:ext>
            </a:extLst>
          </p:cNvPr>
          <p:cNvPicPr>
            <a:picLocks noChangeAspect="1"/>
          </p:cNvPicPr>
          <p:nvPr/>
        </p:nvPicPr>
        <p:blipFill rotWithShape="1">
          <a:blip r:embed="rId9"/>
          <a:srcRect l="9463" r="6421" b="19357"/>
          <a:stretch/>
        </p:blipFill>
        <p:spPr>
          <a:xfrm>
            <a:off x="1593354" y="24529193"/>
            <a:ext cx="7697615" cy="6070129"/>
          </a:xfrm>
          <a:prstGeom prst="rect">
            <a:avLst/>
          </a:prstGeom>
        </p:spPr>
      </p:pic>
      <p:pic>
        <p:nvPicPr>
          <p:cNvPr id="53" name="Picture 52" descr="Palmgren Miner Rule, for calculations of damage accumulation">
            <a:extLst>
              <a:ext uri="{FF2B5EF4-FFF2-40B4-BE49-F238E27FC236}">
                <a16:creationId xmlns:a16="http://schemas.microsoft.com/office/drawing/2014/main" id="{5098C487-B905-7D96-96AD-03598B1DE0AF}"/>
              </a:ext>
            </a:extLst>
          </p:cNvPr>
          <p:cNvPicPr>
            <a:picLocks noChangeAspect="1"/>
          </p:cNvPicPr>
          <p:nvPr/>
        </p:nvPicPr>
        <p:blipFill>
          <a:blip r:embed="rId10"/>
          <a:stretch>
            <a:fillRect/>
          </a:stretch>
        </p:blipFill>
        <p:spPr>
          <a:xfrm>
            <a:off x="8987327" y="26494106"/>
            <a:ext cx="7193872" cy="2357169"/>
          </a:xfrm>
          <a:prstGeom prst="rect">
            <a:avLst/>
          </a:prstGeom>
        </p:spPr>
      </p:pic>
      <p:sp>
        <p:nvSpPr>
          <p:cNvPr id="58" name="TextBox 57">
            <a:extLst>
              <a:ext uri="{FF2B5EF4-FFF2-40B4-BE49-F238E27FC236}">
                <a16:creationId xmlns:a16="http://schemas.microsoft.com/office/drawing/2014/main" id="{D560EE3B-2F62-670E-0CBD-1CCD9003E4A0}"/>
              </a:ext>
            </a:extLst>
          </p:cNvPr>
          <p:cNvSpPr txBox="1"/>
          <p:nvPr/>
        </p:nvSpPr>
        <p:spPr>
          <a:xfrm>
            <a:off x="27903668" y="17507361"/>
            <a:ext cx="8500010" cy="523220"/>
          </a:xfrm>
          <a:prstGeom prst="rect">
            <a:avLst/>
          </a:prstGeom>
          <a:noFill/>
        </p:spPr>
        <p:txBody>
          <a:bodyPr wrap="square" rtlCol="0">
            <a:spAutoFit/>
          </a:bodyPr>
          <a:lstStyle/>
          <a:p>
            <a:pPr algn="ctr"/>
            <a:r>
              <a:rPr lang="en-US" sz="2800" dirty="0">
                <a:latin typeface="Candara" panose="020E0502030303020204" pitchFamily="34" charset="0"/>
              </a:rPr>
              <a:t>Fig 2. Study took place at KMMG</a:t>
            </a:r>
          </a:p>
        </p:txBody>
      </p:sp>
      <p:pic>
        <p:nvPicPr>
          <p:cNvPr id="60" name="Picture 59" descr="A person wearing an inertial motion capture system, with the corresponding software generated avatar.">
            <a:extLst>
              <a:ext uri="{FF2B5EF4-FFF2-40B4-BE49-F238E27FC236}">
                <a16:creationId xmlns:a16="http://schemas.microsoft.com/office/drawing/2014/main" id="{D2BCE295-B04B-A57B-B063-A28B87C4EDFD}"/>
              </a:ext>
            </a:extLst>
          </p:cNvPr>
          <p:cNvPicPr>
            <a:picLocks noChangeAspect="1"/>
          </p:cNvPicPr>
          <p:nvPr/>
        </p:nvPicPr>
        <p:blipFill>
          <a:blip r:embed="rId11"/>
          <a:stretch>
            <a:fillRect/>
          </a:stretch>
        </p:blipFill>
        <p:spPr>
          <a:xfrm>
            <a:off x="21581685" y="12856361"/>
            <a:ext cx="5736015" cy="4318881"/>
          </a:xfrm>
          <a:prstGeom prst="rect">
            <a:avLst/>
          </a:prstGeom>
        </p:spPr>
      </p:pic>
      <p:sp>
        <p:nvSpPr>
          <p:cNvPr id="68" name="CasellaDiTesto 22">
            <a:extLst>
              <a:ext uri="{FF2B5EF4-FFF2-40B4-BE49-F238E27FC236}">
                <a16:creationId xmlns:a16="http://schemas.microsoft.com/office/drawing/2014/main" id="{8E33A60B-2F9F-F758-AB46-A8679E105EB0}"/>
              </a:ext>
            </a:extLst>
          </p:cNvPr>
          <p:cNvSpPr txBox="1"/>
          <p:nvPr/>
        </p:nvSpPr>
        <p:spPr>
          <a:xfrm>
            <a:off x="1159905" y="31225639"/>
            <a:ext cx="14025642" cy="2982932"/>
          </a:xfrm>
          <a:prstGeom prst="rect">
            <a:avLst/>
          </a:prstGeom>
          <a:noFill/>
          <a:ln>
            <a:noFill/>
          </a:ln>
        </p:spPr>
        <p:txBody>
          <a:bodyPr wrap="square" rtlCol="0">
            <a:spAutoFit/>
          </a:bodyPr>
          <a:lstStyle/>
          <a:p>
            <a:r>
              <a:rPr lang="en-US" sz="5128" b="1" dirty="0">
                <a:solidFill>
                  <a:srgbClr val="002060"/>
                </a:solidFill>
                <a:latin typeface="Candara" pitchFamily="34" charset="0"/>
              </a:rPr>
              <a:t>RESULTS</a:t>
            </a:r>
          </a:p>
          <a:p>
            <a:endParaRPr lang="en-US" sz="5128" b="1" dirty="0">
              <a:solidFill>
                <a:srgbClr val="002060"/>
              </a:solidFill>
              <a:latin typeface="Candara" pitchFamily="34" charset="0"/>
            </a:endParaRPr>
          </a:p>
          <a:p>
            <a:endParaRPr lang="en-US" sz="5128" b="1" dirty="0">
              <a:solidFill>
                <a:srgbClr val="002060"/>
              </a:solidFill>
              <a:latin typeface="Candara" pitchFamily="34" charset="0"/>
            </a:endParaRPr>
          </a:p>
          <a:p>
            <a:pPr algn="just"/>
            <a:endParaRPr lang="en-US" sz="3400" dirty="0">
              <a:solidFill>
                <a:srgbClr val="002060"/>
              </a:solidFill>
              <a:latin typeface="Candara" panose="020E0502030303020204" pitchFamily="34" charset="0"/>
              <a:cs typeface="Times New Roman" panose="02020603050405020304" pitchFamily="18" charset="0"/>
            </a:endParaRPr>
          </a:p>
        </p:txBody>
      </p:sp>
      <p:cxnSp>
        <p:nvCxnSpPr>
          <p:cNvPr id="69" name="Connettore diritto 23">
            <a:extLst>
              <a:ext uri="{FF2B5EF4-FFF2-40B4-BE49-F238E27FC236}">
                <a16:creationId xmlns:a16="http://schemas.microsoft.com/office/drawing/2014/main" id="{2D67D9E7-B5C3-E503-21DD-A8D3BE64BCB3}"/>
              </a:ext>
            </a:extLst>
          </p:cNvPr>
          <p:cNvCxnSpPr>
            <a:cxnSpLocks/>
          </p:cNvCxnSpPr>
          <p:nvPr/>
        </p:nvCxnSpPr>
        <p:spPr>
          <a:xfrm>
            <a:off x="1234518" y="32153258"/>
            <a:ext cx="17099280" cy="0"/>
          </a:xfrm>
          <a:prstGeom prst="line">
            <a:avLst/>
          </a:prstGeom>
          <a:ln w="76200"/>
        </p:spPr>
        <p:style>
          <a:lnRef idx="1">
            <a:schemeClr val="accent2"/>
          </a:lnRef>
          <a:fillRef idx="0">
            <a:schemeClr val="accent2"/>
          </a:fillRef>
          <a:effectRef idx="0">
            <a:schemeClr val="accent2"/>
          </a:effectRef>
          <a:fontRef idx="minor">
            <a:schemeClr val="tx1"/>
          </a:fontRef>
        </p:style>
      </p:cxnSp>
      <p:graphicFrame>
        <p:nvGraphicFramePr>
          <p:cNvPr id="91" name="Table 90">
            <a:extLst>
              <a:ext uri="{FF2B5EF4-FFF2-40B4-BE49-F238E27FC236}">
                <a16:creationId xmlns:a16="http://schemas.microsoft.com/office/drawing/2014/main" id="{D20F19DF-F7AF-3956-A387-A0FDA99FF882}"/>
              </a:ext>
            </a:extLst>
          </p:cNvPr>
          <p:cNvGraphicFramePr>
            <a:graphicFrameLocks noGrp="1"/>
          </p:cNvGraphicFramePr>
          <p:nvPr>
            <p:extLst>
              <p:ext uri="{D42A27DB-BD31-4B8C-83A1-F6EECF244321}">
                <p14:modId xmlns:p14="http://schemas.microsoft.com/office/powerpoint/2010/main" val="2880036937"/>
              </p:ext>
            </p:extLst>
          </p:nvPr>
        </p:nvGraphicFramePr>
        <p:xfrm>
          <a:off x="1245720" y="32599998"/>
          <a:ext cx="17062442" cy="3048000"/>
        </p:xfrm>
        <a:graphic>
          <a:graphicData uri="http://schemas.openxmlformats.org/drawingml/2006/table">
            <a:tbl>
              <a:tblPr firstRow="1" firstCol="1" bandRow="1">
                <a:tableStyleId>{21E4AEA4-8DFA-4A89-87EB-49C32662AFE0}</a:tableStyleId>
              </a:tblPr>
              <a:tblGrid>
                <a:gridCol w="6343815">
                  <a:extLst>
                    <a:ext uri="{9D8B030D-6E8A-4147-A177-3AD203B41FA5}">
                      <a16:colId xmlns:a16="http://schemas.microsoft.com/office/drawing/2014/main" val="1482595540"/>
                    </a:ext>
                  </a:extLst>
                </a:gridCol>
                <a:gridCol w="3040526">
                  <a:extLst>
                    <a:ext uri="{9D8B030D-6E8A-4147-A177-3AD203B41FA5}">
                      <a16:colId xmlns:a16="http://schemas.microsoft.com/office/drawing/2014/main" val="1964824844"/>
                    </a:ext>
                  </a:extLst>
                </a:gridCol>
                <a:gridCol w="2559367">
                  <a:extLst>
                    <a:ext uri="{9D8B030D-6E8A-4147-A177-3AD203B41FA5}">
                      <a16:colId xmlns:a16="http://schemas.microsoft.com/office/drawing/2014/main" val="3929517611"/>
                    </a:ext>
                  </a:extLst>
                </a:gridCol>
                <a:gridCol w="2559367">
                  <a:extLst>
                    <a:ext uri="{9D8B030D-6E8A-4147-A177-3AD203B41FA5}">
                      <a16:colId xmlns:a16="http://schemas.microsoft.com/office/drawing/2014/main" val="81447955"/>
                    </a:ext>
                  </a:extLst>
                </a:gridCol>
                <a:gridCol w="2559367">
                  <a:extLst>
                    <a:ext uri="{9D8B030D-6E8A-4147-A177-3AD203B41FA5}">
                      <a16:colId xmlns:a16="http://schemas.microsoft.com/office/drawing/2014/main" val="1820035987"/>
                    </a:ext>
                  </a:extLst>
                </a:gridCol>
              </a:tblGrid>
              <a:tr h="596586">
                <a:tc>
                  <a:txBody>
                    <a:bodyPr/>
                    <a:lstStyle/>
                    <a:p>
                      <a:pPr marL="0" marR="0" indent="0" algn="ctr">
                        <a:lnSpc>
                          <a:spcPct val="100000"/>
                        </a:lnSpc>
                        <a:spcBef>
                          <a:spcPts val="0"/>
                        </a:spcBef>
                        <a:spcAft>
                          <a:spcPts val="800"/>
                        </a:spcAft>
                      </a:pPr>
                      <a:r>
                        <a:rPr lang="en-US" sz="4000" kern="100" dirty="0">
                          <a:effectLst/>
                        </a:rPr>
                        <a:t>Resulting Stepwise Model</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dirty="0">
                          <a:effectLst/>
                        </a:rPr>
                        <a:t> </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dirty="0">
                          <a:effectLst/>
                        </a:rPr>
                        <a:t> </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dirty="0">
                          <a:effectLst/>
                        </a:rPr>
                        <a:t> </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dirty="0">
                          <a:effectLst/>
                        </a:rPr>
                        <a:t> </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90775126"/>
                  </a:ext>
                </a:extLst>
              </a:tr>
              <a:tr h="596586">
                <a:tc>
                  <a:txBody>
                    <a:bodyPr/>
                    <a:lstStyle/>
                    <a:p>
                      <a:pPr marL="0" marR="0" indent="0" algn="ctr">
                        <a:lnSpc>
                          <a:spcPct val="100000"/>
                        </a:lnSpc>
                        <a:spcBef>
                          <a:spcPts val="0"/>
                        </a:spcBef>
                        <a:spcAft>
                          <a:spcPts val="800"/>
                        </a:spcAft>
                      </a:pPr>
                      <a:r>
                        <a:rPr lang="en-US" sz="4000" kern="100">
                          <a:effectLst/>
                        </a:rPr>
                        <a:t>Variable</a:t>
                      </a:r>
                      <a:endParaRPr lang="en-US" sz="400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a:effectLst/>
                        </a:rPr>
                        <a:t>Coefficient</a:t>
                      </a:r>
                      <a:endParaRPr lang="en-US" sz="400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a:effectLst/>
                        </a:rPr>
                        <a:t>Std Error</a:t>
                      </a:r>
                      <a:endParaRPr lang="en-US" sz="400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a:effectLst/>
                        </a:rPr>
                        <a:t>Coef/SE</a:t>
                      </a:r>
                      <a:endParaRPr lang="en-US" sz="400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dirty="0">
                          <a:effectLst/>
                        </a:rPr>
                        <a:t>p</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49590694"/>
                  </a:ext>
                </a:extLst>
              </a:tr>
              <a:tr h="596586">
                <a:tc>
                  <a:txBody>
                    <a:bodyPr/>
                    <a:lstStyle/>
                    <a:p>
                      <a:pPr marL="0" marR="0" indent="0" algn="ctr">
                        <a:lnSpc>
                          <a:spcPct val="100000"/>
                        </a:lnSpc>
                        <a:spcBef>
                          <a:spcPts val="0"/>
                        </a:spcBef>
                        <a:spcAft>
                          <a:spcPts val="800"/>
                        </a:spcAft>
                      </a:pPr>
                      <a:r>
                        <a:rPr lang="en-US" sz="4000" kern="100" dirty="0">
                          <a:effectLst/>
                        </a:rPr>
                        <a:t>Constant</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a:effectLst/>
                        </a:rPr>
                        <a:t>-4.95</a:t>
                      </a:r>
                      <a:endParaRPr lang="en-US" sz="400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a:effectLst/>
                        </a:rPr>
                        <a:t>1.22</a:t>
                      </a:r>
                      <a:endParaRPr lang="en-US" sz="400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a:effectLst/>
                        </a:rPr>
                        <a:t>-4.07</a:t>
                      </a:r>
                      <a:endParaRPr lang="en-US" sz="400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kern="100" dirty="0">
                          <a:effectLst/>
                        </a:rPr>
                        <a:t>&lt;0.001</a:t>
                      </a:r>
                      <a:endParaRPr lang="en-US" sz="400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91468807"/>
                  </a:ext>
                </a:extLst>
              </a:tr>
              <a:tr h="596586">
                <a:tc>
                  <a:txBody>
                    <a:bodyPr/>
                    <a:lstStyle/>
                    <a:p>
                      <a:pPr marL="0" marR="0" indent="0" algn="ctr">
                        <a:lnSpc>
                          <a:spcPct val="100000"/>
                        </a:lnSpc>
                        <a:spcBef>
                          <a:spcPts val="0"/>
                        </a:spcBef>
                        <a:spcAft>
                          <a:spcPts val="800"/>
                        </a:spcAft>
                      </a:pPr>
                      <a:r>
                        <a:rPr lang="en-US" sz="4000" b="0" kern="100" dirty="0">
                          <a:effectLst/>
                        </a:rPr>
                        <a:t>CD</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0" kern="100" dirty="0">
                          <a:effectLst/>
                        </a:rPr>
                        <a:t>0.77</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0" kern="100" dirty="0">
                          <a:effectLst/>
                        </a:rPr>
                        <a:t>0.26</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0" kern="100" dirty="0">
                          <a:effectLst/>
                        </a:rPr>
                        <a:t>3.00</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1" kern="100" dirty="0">
                          <a:effectLst/>
                          <a:highlight>
                            <a:srgbClr val="00FF00"/>
                          </a:highlight>
                        </a:rPr>
                        <a:t>0.002</a:t>
                      </a:r>
                      <a:endParaRPr lang="en-US" sz="4000" b="1" i="1" kern="100" dirty="0">
                        <a:effectLst/>
                        <a:highlight>
                          <a:srgbClr val="00FF00"/>
                        </a:highligh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3100240"/>
                  </a:ext>
                </a:extLst>
              </a:tr>
              <a:tr h="596586">
                <a:tc>
                  <a:txBody>
                    <a:bodyPr/>
                    <a:lstStyle/>
                    <a:p>
                      <a:pPr marL="0" marR="0" indent="0" algn="ctr">
                        <a:lnSpc>
                          <a:spcPct val="100000"/>
                        </a:lnSpc>
                        <a:spcBef>
                          <a:spcPts val="0"/>
                        </a:spcBef>
                        <a:spcAft>
                          <a:spcPts val="800"/>
                        </a:spcAft>
                      </a:pPr>
                      <a:r>
                        <a:rPr lang="en-US" sz="4000" b="0" kern="100">
                          <a:effectLst/>
                        </a:rPr>
                        <a:t>Subject</a:t>
                      </a:r>
                      <a:endParaRPr lang="en-US" sz="4000" b="0" i="0" kern="10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0" kern="100" dirty="0">
                          <a:effectLst/>
                        </a:rPr>
                        <a:t>0.06</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0" kern="100" dirty="0">
                          <a:effectLst/>
                        </a:rPr>
                        <a:t>0.03</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0" kern="100" dirty="0">
                          <a:effectLst/>
                        </a:rPr>
                        <a:t>2.27</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800"/>
                        </a:spcAft>
                      </a:pPr>
                      <a:r>
                        <a:rPr lang="en-US" sz="4000" b="0" kern="100" dirty="0">
                          <a:effectLst/>
                        </a:rPr>
                        <a:t>0.023</a:t>
                      </a:r>
                      <a:endParaRPr lang="en-US" sz="4000" b="0" i="0" kern="100" dirty="0">
                        <a:effectLst/>
                        <a:latin typeface="Candara" panose="020E0502030303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4909009"/>
                  </a:ext>
                </a:extLst>
              </a:tr>
            </a:tbl>
          </a:graphicData>
        </a:graphic>
      </p:graphicFrame>
      <p:pic>
        <p:nvPicPr>
          <p:cNvPr id="92" name="Picture 91" descr="A large white tower with a logo of  Kia Manufacturing Georgia &#10;">
            <a:extLst>
              <a:ext uri="{FF2B5EF4-FFF2-40B4-BE49-F238E27FC236}">
                <a16:creationId xmlns:a16="http://schemas.microsoft.com/office/drawing/2014/main" id="{6EF9A906-0EB8-B3B7-ACBC-E7FFF27F1386}"/>
              </a:ext>
            </a:extLst>
          </p:cNvPr>
          <p:cNvPicPr>
            <a:picLocks noChangeAspect="1"/>
          </p:cNvPicPr>
          <p:nvPr/>
        </p:nvPicPr>
        <p:blipFill>
          <a:blip r:embed="rId12"/>
          <a:stretch>
            <a:fillRect/>
          </a:stretch>
        </p:blipFill>
        <p:spPr>
          <a:xfrm>
            <a:off x="28344535" y="12927146"/>
            <a:ext cx="7695834" cy="4489281"/>
          </a:xfrm>
          <a:prstGeom prst="rect">
            <a:avLst/>
          </a:prstGeom>
        </p:spPr>
      </p:pic>
      <p:sp>
        <p:nvSpPr>
          <p:cNvPr id="94" name="CasellaDiTesto 20">
            <a:extLst>
              <a:ext uri="{FF2B5EF4-FFF2-40B4-BE49-F238E27FC236}">
                <a16:creationId xmlns:a16="http://schemas.microsoft.com/office/drawing/2014/main" id="{87185F89-D244-C06C-71E2-9EFDB66F46EE}"/>
              </a:ext>
            </a:extLst>
          </p:cNvPr>
          <p:cNvSpPr txBox="1"/>
          <p:nvPr/>
        </p:nvSpPr>
        <p:spPr>
          <a:xfrm>
            <a:off x="1147185" y="35880666"/>
            <a:ext cx="36170697" cy="2112566"/>
          </a:xfrm>
          <a:prstGeom prst="rect">
            <a:avLst/>
          </a:prstGeom>
          <a:noFill/>
          <a:ln>
            <a:noFill/>
          </a:ln>
        </p:spPr>
        <p:txBody>
          <a:bodyPr wrap="square" rtlCol="0">
            <a:spAutoFit/>
          </a:bodyPr>
          <a:lstStyle/>
          <a:p>
            <a:r>
              <a:rPr lang="en-US" sz="5128" b="1" dirty="0">
                <a:solidFill>
                  <a:srgbClr val="002060"/>
                </a:solidFill>
                <a:latin typeface="Candara" pitchFamily="34" charset="0"/>
              </a:rPr>
              <a:t>REFERENCES AND FUNDING</a:t>
            </a:r>
          </a:p>
          <a:p>
            <a:pPr marL="742950" indent="-742950" algn="just">
              <a:buAutoNum type="arabicPeriod"/>
            </a:pPr>
            <a:r>
              <a:rPr lang="en-US" sz="2000" dirty="0">
                <a:solidFill>
                  <a:srgbClr val="002060"/>
                </a:solidFill>
                <a:latin typeface="Candara" pitchFamily="34" charset="0"/>
              </a:rPr>
              <a:t>Nail-Ulloa, Iván, Michael Zabala, Nathan Pool, Robert Sesek, Matthew Thiese, Richard Sesek, Mark C. Schall Jr, and Sean Gallagher. 2026. “A Fatigue Failure Framework for the Assessment of Highly Variable Low Back Loading Using Inertial Motion Capture – a Case Study.” Ergonomics 69 (2): 292–308. doi:10.1080/00140139.2025.2460695.</a:t>
            </a:r>
          </a:p>
          <a:p>
            <a:pPr marL="742950" indent="-742950" algn="just">
              <a:buAutoNum type="arabicPeriod"/>
            </a:pPr>
            <a:r>
              <a:rPr lang="en-US" sz="2000" dirty="0">
                <a:solidFill>
                  <a:srgbClr val="002060"/>
                </a:solidFill>
                <a:latin typeface="Candara" pitchFamily="34" charset="0"/>
              </a:rPr>
              <a:t>This work was supported by research funding from the Centers for Disease Control and Prevention (CDC) / National Institute for Occupational Safety and Health (NIOSH, Grant Nº: R21OH011208-01-00) and through the Deep South Center for Occupational Health and Safety at the University of Alabama-Birmingham (UAB) and Auburn University (Grant # T42OH008436).</a:t>
            </a:r>
            <a:endParaRPr lang="en-US" sz="2000" dirty="0">
              <a:solidFill>
                <a:srgbClr val="002060"/>
              </a:solidFill>
              <a:latin typeface="Candara" pitchFamily="34" charset="0"/>
              <a:ea typeface="Calibri" panose="020F0502020204030204" pitchFamily="34" charset="0"/>
              <a:cs typeface="Times New Roman" panose="02020603050405020304" pitchFamily="18" charset="0"/>
            </a:endParaRPr>
          </a:p>
        </p:txBody>
      </p:sp>
      <p:cxnSp>
        <p:nvCxnSpPr>
          <p:cNvPr id="96" name="Connettore diritto 21">
            <a:extLst>
              <a:ext uri="{FF2B5EF4-FFF2-40B4-BE49-F238E27FC236}">
                <a16:creationId xmlns:a16="http://schemas.microsoft.com/office/drawing/2014/main" id="{3AAE51EC-1BA3-D30F-91FC-08B16EFFC467}"/>
              </a:ext>
            </a:extLst>
          </p:cNvPr>
          <p:cNvCxnSpPr>
            <a:cxnSpLocks/>
          </p:cNvCxnSpPr>
          <p:nvPr/>
        </p:nvCxnSpPr>
        <p:spPr>
          <a:xfrm>
            <a:off x="1191635" y="36644498"/>
            <a:ext cx="36210240"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99" name="Connettore diritto 10">
            <a:extLst>
              <a:ext uri="{FF2B5EF4-FFF2-40B4-BE49-F238E27FC236}">
                <a16:creationId xmlns:a16="http://schemas.microsoft.com/office/drawing/2014/main" id="{2F395AC3-A0CA-4FC9-2AC2-A27EF9C4B3E1}"/>
              </a:ext>
            </a:extLst>
          </p:cNvPr>
          <p:cNvCxnSpPr>
            <a:cxnSpLocks/>
          </p:cNvCxnSpPr>
          <p:nvPr/>
        </p:nvCxnSpPr>
        <p:spPr>
          <a:xfrm>
            <a:off x="1039878" y="14124520"/>
            <a:ext cx="18005198" cy="63488"/>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103" name="Picture 102" descr="A qr code with a tiger head">
            <a:extLst>
              <a:ext uri="{FF2B5EF4-FFF2-40B4-BE49-F238E27FC236}">
                <a16:creationId xmlns:a16="http://schemas.microsoft.com/office/drawing/2014/main" id="{F068A991-C025-E52F-E55A-B4FF45A99CCA}"/>
              </a:ext>
            </a:extLst>
          </p:cNvPr>
          <p:cNvPicPr>
            <a:picLocks noChangeAspect="1"/>
          </p:cNvPicPr>
          <p:nvPr/>
        </p:nvPicPr>
        <p:blipFill>
          <a:blip r:embed="rId13"/>
          <a:stretch>
            <a:fillRect/>
          </a:stretch>
        </p:blipFill>
        <p:spPr>
          <a:xfrm>
            <a:off x="33618121" y="1499450"/>
            <a:ext cx="3756820" cy="3472720"/>
          </a:xfrm>
          <a:prstGeom prst="rect">
            <a:avLst/>
          </a:prstGeom>
        </p:spPr>
      </p:pic>
      <p:sp>
        <p:nvSpPr>
          <p:cNvPr id="107" name="CasellaDiTesto 8">
            <a:extLst>
              <a:ext uri="{FF2B5EF4-FFF2-40B4-BE49-F238E27FC236}">
                <a16:creationId xmlns:a16="http://schemas.microsoft.com/office/drawing/2014/main" id="{7BE2BE97-2DB6-4237-9F35-9A6DE2B8FBFD}"/>
              </a:ext>
            </a:extLst>
          </p:cNvPr>
          <p:cNvSpPr txBox="1"/>
          <p:nvPr/>
        </p:nvSpPr>
        <p:spPr>
          <a:xfrm>
            <a:off x="19613853" y="6350342"/>
            <a:ext cx="17874604" cy="7578934"/>
          </a:xfrm>
          <a:prstGeom prst="rect">
            <a:avLst/>
          </a:prstGeom>
          <a:noFill/>
          <a:ln>
            <a:noFill/>
          </a:ln>
        </p:spPr>
        <p:txBody>
          <a:bodyPr wrap="square" rtlCol="0">
            <a:spAutoFit/>
          </a:bodyPr>
          <a:lstStyle/>
          <a:p>
            <a:r>
              <a:rPr lang="en-US" sz="5983" b="1" dirty="0">
                <a:solidFill>
                  <a:srgbClr val="002060"/>
                </a:solidFill>
                <a:latin typeface="Candara" panose="020E0502030303020204" pitchFamily="34" charset="0"/>
              </a:rPr>
              <a:t>MATERIALS AND METHODS</a:t>
            </a:r>
          </a:p>
          <a:p>
            <a:endParaRPr lang="en-US" sz="4000" b="1" i="1" baseline="30000" dirty="0">
              <a:solidFill>
                <a:srgbClr val="002060"/>
              </a:solidFill>
              <a:latin typeface="Candara" panose="020E0502030303020204" pitchFamily="34" charset="0"/>
            </a:endParaRPr>
          </a:p>
          <a:p>
            <a:pPr algn="just">
              <a:buFont typeface="Wingdings" pitchFamily="2" charset="2"/>
              <a:buChar char="ü"/>
            </a:pPr>
            <a:r>
              <a:rPr lang="en-US" sz="4000" dirty="0">
                <a:solidFill>
                  <a:srgbClr val="002060"/>
                </a:solidFill>
                <a:latin typeface="Candara" panose="020E0502030303020204" pitchFamily="34" charset="0"/>
              </a:rPr>
              <a:t> A sample of six males and two females (mean age = 33.11 years, SD = 10.59) was recruited. 108 trials were captured for different car models and job stations.</a:t>
            </a:r>
          </a:p>
          <a:p>
            <a:pPr algn="just">
              <a:buFont typeface="Wingdings" pitchFamily="2" charset="2"/>
              <a:buChar char="ü"/>
            </a:pPr>
            <a:endParaRPr lang="en-US" sz="4000" dirty="0">
              <a:solidFill>
                <a:srgbClr val="002060"/>
              </a:solidFill>
              <a:latin typeface="Candara" panose="020E0502030303020204" pitchFamily="34" charset="0"/>
            </a:endParaRPr>
          </a:p>
          <a:p>
            <a:pPr algn="just">
              <a:buFont typeface="Wingdings" pitchFamily="2" charset="2"/>
              <a:buChar char="ü"/>
            </a:pPr>
            <a:r>
              <a:rPr lang="en-US" sz="4000" dirty="0">
                <a:solidFill>
                  <a:srgbClr val="002060"/>
                </a:solidFill>
                <a:latin typeface="Candara" panose="020E0502030303020204" pitchFamily="34" charset="0"/>
              </a:rPr>
              <a:t> The kinematic data necessary for the kinetic estimates were obtained using a wearable inertial motion capture (IMC) system. </a:t>
            </a:r>
          </a:p>
          <a:p>
            <a:pPr algn="just">
              <a:buFont typeface="Wingdings" pitchFamily="2" charset="2"/>
              <a:buChar char="ü"/>
            </a:pPr>
            <a:endParaRPr lang="en-US" sz="4000" dirty="0">
              <a:solidFill>
                <a:srgbClr val="002060"/>
              </a:solidFill>
              <a:latin typeface="Candara" panose="020E0502030303020204" pitchFamily="34" charset="0"/>
            </a:endParaRPr>
          </a:p>
          <a:p>
            <a:pPr algn="just">
              <a:buFont typeface="Wingdings" pitchFamily="2" charset="2"/>
              <a:buChar char="ü"/>
            </a:pPr>
            <a:r>
              <a:rPr lang="en-US" sz="4000" dirty="0">
                <a:solidFill>
                  <a:srgbClr val="002060"/>
                </a:solidFill>
                <a:latin typeface="Candara" panose="020E0502030303020204" pitchFamily="34" charset="0"/>
              </a:rPr>
              <a:t> Stepwise logistic regression was used to assess the relationship between self-reported low back injuries and cumulative damage (CD) estimate.</a:t>
            </a:r>
          </a:p>
          <a:p>
            <a:pPr algn="just">
              <a:buFont typeface="Wingdings" pitchFamily="2" charset="2"/>
              <a:buChar char="ü"/>
            </a:pPr>
            <a:endParaRPr lang="en-US" sz="4000" dirty="0">
              <a:solidFill>
                <a:srgbClr val="002060"/>
              </a:solidFill>
              <a:latin typeface="Candara" panose="020E0502030303020204" pitchFamily="34" charset="0"/>
            </a:endParaRPr>
          </a:p>
          <a:p>
            <a:pPr algn="just">
              <a:buFont typeface="Wingdings" pitchFamily="2" charset="2"/>
              <a:buChar char="ü"/>
            </a:pPr>
            <a:endParaRPr lang="en-US" sz="4000" dirty="0">
              <a:solidFill>
                <a:srgbClr val="002060"/>
              </a:solidFill>
              <a:latin typeface="Candara" panose="020E0502030303020204" pitchFamily="34" charset="0"/>
            </a:endParaRPr>
          </a:p>
        </p:txBody>
      </p:sp>
      <p:cxnSp>
        <p:nvCxnSpPr>
          <p:cNvPr id="108" name="Connettore diritto 10">
            <a:extLst>
              <a:ext uri="{FF2B5EF4-FFF2-40B4-BE49-F238E27FC236}">
                <a16:creationId xmlns:a16="http://schemas.microsoft.com/office/drawing/2014/main" id="{F748BCB7-866E-1C07-D150-2CB91A9CCD3B}"/>
              </a:ext>
            </a:extLst>
          </p:cNvPr>
          <p:cNvCxnSpPr>
            <a:cxnSpLocks/>
          </p:cNvCxnSpPr>
          <p:nvPr/>
        </p:nvCxnSpPr>
        <p:spPr>
          <a:xfrm>
            <a:off x="19483259" y="7353912"/>
            <a:ext cx="18005198" cy="63488"/>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10" name="Left Brace 109">
            <a:extLst>
              <a:ext uri="{FF2B5EF4-FFF2-40B4-BE49-F238E27FC236}">
                <a16:creationId xmlns:a16="http://schemas.microsoft.com/office/drawing/2014/main" id="{DF8328E8-D334-2469-7966-978DC3636A53}"/>
              </a:ext>
            </a:extLst>
          </p:cNvPr>
          <p:cNvSpPr/>
          <p:nvPr/>
        </p:nvSpPr>
        <p:spPr>
          <a:xfrm>
            <a:off x="12890752" y="18557535"/>
            <a:ext cx="1054639" cy="4808819"/>
          </a:xfrm>
          <a:prstGeom prst="lef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Connector: Elbow 113">
            <a:extLst>
              <a:ext uri="{FF2B5EF4-FFF2-40B4-BE49-F238E27FC236}">
                <a16:creationId xmlns:a16="http://schemas.microsoft.com/office/drawing/2014/main" id="{6F87CBE8-E0E9-A1D2-A9A1-46E2220F2075}"/>
              </a:ext>
            </a:extLst>
          </p:cNvPr>
          <p:cNvCxnSpPr>
            <a:cxnSpLocks/>
          </p:cNvCxnSpPr>
          <p:nvPr/>
        </p:nvCxnSpPr>
        <p:spPr>
          <a:xfrm flipV="1">
            <a:off x="21581685" y="21297900"/>
            <a:ext cx="5190773" cy="2422735"/>
          </a:xfrm>
          <a:prstGeom prst="bentConnector3">
            <a:avLst>
              <a:gd name="adj1" fmla="val 74956"/>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44458799-DCC3-7640-0B6A-AADF2238133C}"/>
              </a:ext>
            </a:extLst>
          </p:cNvPr>
          <p:cNvCxnSpPr>
            <a:cxnSpLocks/>
          </p:cNvCxnSpPr>
          <p:nvPr/>
        </p:nvCxnSpPr>
        <p:spPr>
          <a:xfrm>
            <a:off x="21620289" y="24839331"/>
            <a:ext cx="5190773" cy="1926717"/>
          </a:xfrm>
          <a:prstGeom prst="bentConnector3">
            <a:avLst>
              <a:gd name="adj1" fmla="val 74956"/>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1" name="Left Brace 120">
            <a:extLst>
              <a:ext uri="{FF2B5EF4-FFF2-40B4-BE49-F238E27FC236}">
                <a16:creationId xmlns:a16="http://schemas.microsoft.com/office/drawing/2014/main" id="{555D4BF7-D876-3815-A017-34CAAFED0FCE}"/>
              </a:ext>
            </a:extLst>
          </p:cNvPr>
          <p:cNvSpPr/>
          <p:nvPr/>
        </p:nvSpPr>
        <p:spPr>
          <a:xfrm>
            <a:off x="15769382" y="25705778"/>
            <a:ext cx="1054639" cy="4392168"/>
          </a:xfrm>
          <a:prstGeom prst="lef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3" name="Connettore diritto 10">
            <a:extLst>
              <a:ext uri="{FF2B5EF4-FFF2-40B4-BE49-F238E27FC236}">
                <a16:creationId xmlns:a16="http://schemas.microsoft.com/office/drawing/2014/main" id="{6DA77B0F-CC0B-00AE-BC33-50296D368919}"/>
              </a:ext>
            </a:extLst>
          </p:cNvPr>
          <p:cNvCxnSpPr>
            <a:cxnSpLocks/>
          </p:cNvCxnSpPr>
          <p:nvPr/>
        </p:nvCxnSpPr>
        <p:spPr>
          <a:xfrm>
            <a:off x="1084702" y="18149676"/>
            <a:ext cx="36301680" cy="63488"/>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44" name="Connettore diritto 23">
            <a:extLst>
              <a:ext uri="{FF2B5EF4-FFF2-40B4-BE49-F238E27FC236}">
                <a16:creationId xmlns:a16="http://schemas.microsoft.com/office/drawing/2014/main" id="{BB88E176-C5DA-30CF-D8A0-6F31FAABC6A4}"/>
              </a:ext>
            </a:extLst>
          </p:cNvPr>
          <p:cNvCxnSpPr>
            <a:cxnSpLocks/>
          </p:cNvCxnSpPr>
          <p:nvPr/>
        </p:nvCxnSpPr>
        <p:spPr>
          <a:xfrm>
            <a:off x="18842683" y="32153258"/>
            <a:ext cx="1847088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93319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20369</TotalTime>
  <Words>541</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Candara</vt:lpstr>
      <vt:lpstr>Wingdings</vt:lpstr>
      <vt:lpstr>Tema de Office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this template to create Tabloid size 11x17 Suggest staying within these margins as the printer will not print all the way to the edge of the paper</dc:title>
  <dc:creator>Ivan Enrique Nail Ulloa</dc:creator>
  <cp:lastModifiedBy>Ivan Nail Ulloa</cp:lastModifiedBy>
  <cp:revision>102</cp:revision>
  <cp:lastPrinted>2018-08-22T22:14:17Z</cp:lastPrinted>
  <dcterms:created xsi:type="dcterms:W3CDTF">2018-08-22T20:27:51Z</dcterms:created>
  <dcterms:modified xsi:type="dcterms:W3CDTF">2026-03-17T20:49:47Z</dcterms:modified>
</cp:coreProperties>
</file>