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36576000" cy="27432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DD550C"/>
    <a:srgbClr val="03244D"/>
    <a:srgbClr val="E9EEF1"/>
    <a:srgbClr val="E9EE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4189" autoAdjust="0"/>
  </p:normalViewPr>
  <p:slideViewPr>
    <p:cSldViewPr snapToGrid="0">
      <p:cViewPr varScale="1">
        <p:scale>
          <a:sx n="26" d="100"/>
          <a:sy n="26" d="100"/>
        </p:scale>
        <p:origin x="1602" y="174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Cullum" userId="b2559712-98ad-4b23-8977-9ae381def7a6" providerId="ADAL" clId="{F8AB16B5-438E-4259-955C-038267F78972}"/>
    <pc:docChg chg="modSld">
      <pc:chgData name="Jonathan Cullum" userId="b2559712-98ad-4b23-8977-9ae381def7a6" providerId="ADAL" clId="{F8AB16B5-438E-4259-955C-038267F78972}" dt="2026-03-25T18:02:32.388" v="289" actId="962"/>
      <pc:docMkLst>
        <pc:docMk/>
      </pc:docMkLst>
      <pc:sldChg chg="modSp mod">
        <pc:chgData name="Jonathan Cullum" userId="b2559712-98ad-4b23-8977-9ae381def7a6" providerId="ADAL" clId="{F8AB16B5-438E-4259-955C-038267F78972}" dt="2026-03-25T18:02:32.388" v="289" actId="962"/>
        <pc:sldMkLst>
          <pc:docMk/>
          <pc:sldMk cId="3454355345" sldId="256"/>
        </pc:sldMkLst>
        <pc:graphicFrameChg chg="mod">
          <ac:chgData name="Jonathan Cullum" userId="b2559712-98ad-4b23-8977-9ae381def7a6" providerId="ADAL" clId="{F8AB16B5-438E-4259-955C-038267F78972}" dt="2026-03-25T18:01:20.638" v="273" actId="962"/>
          <ac:graphicFrameMkLst>
            <pc:docMk/>
            <pc:sldMk cId="3454355345" sldId="256"/>
            <ac:graphicFrameMk id="41" creationId="{BEC58FD4-13C3-23AE-C4F4-8CA850E03003}"/>
          </ac:graphicFrameMkLst>
        </pc:graphicFrameChg>
        <pc:graphicFrameChg chg="mod">
          <ac:chgData name="Jonathan Cullum" userId="b2559712-98ad-4b23-8977-9ae381def7a6" providerId="ADAL" clId="{F8AB16B5-438E-4259-955C-038267F78972}" dt="2026-03-25T18:02:24.571" v="287" actId="962"/>
          <ac:graphicFrameMkLst>
            <pc:docMk/>
            <pc:sldMk cId="3454355345" sldId="256"/>
            <ac:graphicFrameMk id="68" creationId="{DCAD2073-CEF5-7200-0AEC-0E8044F8FFFE}"/>
          </ac:graphicFrameMkLst>
        </pc:graphicFrameChg>
        <pc:graphicFrameChg chg="mod">
          <ac:chgData name="Jonathan Cullum" userId="b2559712-98ad-4b23-8977-9ae381def7a6" providerId="ADAL" clId="{F8AB16B5-438E-4259-955C-038267F78972}" dt="2026-03-25T18:00:45.675" v="269" actId="962"/>
          <ac:graphicFrameMkLst>
            <pc:docMk/>
            <pc:sldMk cId="3454355345" sldId="256"/>
            <ac:graphicFrameMk id="90" creationId="{EA160580-3FA7-71AC-576A-FC76CF1188CB}"/>
          </ac:graphicFrameMkLst>
        </pc:graphicFrameChg>
        <pc:picChg chg="mod">
          <ac:chgData name="Jonathan Cullum" userId="b2559712-98ad-4b23-8977-9ae381def7a6" providerId="ADAL" clId="{F8AB16B5-438E-4259-955C-038267F78972}" dt="2026-03-25T18:01:00.957" v="271" actId="962"/>
          <ac:picMkLst>
            <pc:docMk/>
            <pc:sldMk cId="3454355345" sldId="256"/>
            <ac:picMk id="38" creationId="{5F07FC57-AFBD-A74C-9996-475480DE8725}"/>
          </ac:picMkLst>
        </pc:picChg>
        <pc:picChg chg="mod">
          <ac:chgData name="Jonathan Cullum" userId="b2559712-98ad-4b23-8977-9ae381def7a6" providerId="ADAL" clId="{F8AB16B5-438E-4259-955C-038267F78972}" dt="2026-03-25T18:01:33.221" v="275" actId="962"/>
          <ac:picMkLst>
            <pc:docMk/>
            <pc:sldMk cId="3454355345" sldId="256"/>
            <ac:picMk id="47" creationId="{A34E06A7-2C73-182B-C132-0607BAC1180B}"/>
          </ac:picMkLst>
        </pc:picChg>
        <pc:picChg chg="mod">
          <ac:chgData name="Jonathan Cullum" userId="b2559712-98ad-4b23-8977-9ae381def7a6" providerId="ADAL" clId="{F8AB16B5-438E-4259-955C-038267F78972}" dt="2026-03-25T18:01:48.421" v="277" actId="962"/>
          <ac:picMkLst>
            <pc:docMk/>
            <pc:sldMk cId="3454355345" sldId="256"/>
            <ac:picMk id="50" creationId="{EBE97391-C39C-58C0-890E-E557867C5F5E}"/>
          </ac:picMkLst>
        </pc:picChg>
        <pc:picChg chg="mod">
          <ac:chgData name="Jonathan Cullum" userId="b2559712-98ad-4b23-8977-9ae381def7a6" providerId="ADAL" clId="{F8AB16B5-438E-4259-955C-038267F78972}" dt="2026-03-25T18:01:51.548" v="279" actId="962"/>
          <ac:picMkLst>
            <pc:docMk/>
            <pc:sldMk cId="3454355345" sldId="256"/>
            <ac:picMk id="53" creationId="{B2C0E4E5-92F0-9670-6CA2-E65846B1FCAE}"/>
          </ac:picMkLst>
        </pc:picChg>
        <pc:picChg chg="mod">
          <ac:chgData name="Jonathan Cullum" userId="b2559712-98ad-4b23-8977-9ae381def7a6" providerId="ADAL" clId="{F8AB16B5-438E-4259-955C-038267F78972}" dt="2026-03-25T18:02:01.719" v="281" actId="962"/>
          <ac:picMkLst>
            <pc:docMk/>
            <pc:sldMk cId="3454355345" sldId="256"/>
            <ac:picMk id="58" creationId="{CE5266C7-3703-A024-E090-167519719CDD}"/>
          </ac:picMkLst>
        </pc:picChg>
        <pc:picChg chg="mod">
          <ac:chgData name="Jonathan Cullum" userId="b2559712-98ad-4b23-8977-9ae381def7a6" providerId="ADAL" clId="{F8AB16B5-438E-4259-955C-038267F78972}" dt="2026-03-25T18:02:11.959" v="283" actId="962"/>
          <ac:picMkLst>
            <pc:docMk/>
            <pc:sldMk cId="3454355345" sldId="256"/>
            <ac:picMk id="63" creationId="{986636F5-D1F5-FD19-89C6-BF1C5473A273}"/>
          </ac:picMkLst>
        </pc:picChg>
        <pc:picChg chg="mod">
          <ac:chgData name="Jonathan Cullum" userId="b2559712-98ad-4b23-8977-9ae381def7a6" providerId="ADAL" clId="{F8AB16B5-438E-4259-955C-038267F78972}" dt="2026-03-25T18:02:16.959" v="285" actId="962"/>
          <ac:picMkLst>
            <pc:docMk/>
            <pc:sldMk cId="3454355345" sldId="256"/>
            <ac:picMk id="66" creationId="{77F8640C-8A19-FD15-C6B3-247A62D15F0D}"/>
          </ac:picMkLst>
        </pc:picChg>
        <pc:picChg chg="mod">
          <ac:chgData name="Jonathan Cullum" userId="b2559712-98ad-4b23-8977-9ae381def7a6" providerId="ADAL" clId="{F8AB16B5-438E-4259-955C-038267F78972}" dt="2026-03-25T18:02:32.388" v="289" actId="962"/>
          <ac:picMkLst>
            <pc:docMk/>
            <pc:sldMk cId="3454355345" sldId="256"/>
            <ac:picMk id="73" creationId="{DA6459FE-FE62-8DE5-5534-470C70A67CE4}"/>
          </ac:picMkLst>
        </pc:picChg>
        <pc:picChg chg="mod">
          <ac:chgData name="Jonathan Cullum" userId="b2559712-98ad-4b23-8977-9ae381def7a6" providerId="ADAL" clId="{F8AB16B5-438E-4259-955C-038267F78972}" dt="2026-03-25T17:59:41.271" v="59" actId="962"/>
          <ac:picMkLst>
            <pc:docMk/>
            <pc:sldMk cId="3454355345" sldId="256"/>
            <ac:picMk id="80" creationId="{36F16E7F-F860-F34D-33C4-F136D752264C}"/>
          </ac:picMkLst>
        </pc:picChg>
        <pc:picChg chg="mod">
          <ac:chgData name="Jonathan Cullum" userId="b2559712-98ad-4b23-8977-9ae381def7a6" providerId="ADAL" clId="{F8AB16B5-438E-4259-955C-038267F78972}" dt="2026-03-25T18:00:02.801" v="173" actId="962"/>
          <ac:picMkLst>
            <pc:docMk/>
            <pc:sldMk cId="3454355345" sldId="256"/>
            <ac:picMk id="82" creationId="{FB4804B6-35C7-F916-D21F-435C664009B7}"/>
          </ac:picMkLst>
        </pc:picChg>
        <pc:picChg chg="mod">
          <ac:chgData name="Jonathan Cullum" userId="b2559712-98ad-4b23-8977-9ae381def7a6" providerId="ADAL" clId="{F8AB16B5-438E-4259-955C-038267F78972}" dt="2026-03-25T18:00:25.571" v="267" actId="962"/>
          <ac:picMkLst>
            <pc:docMk/>
            <pc:sldMk cId="3454355345" sldId="256"/>
            <ac:picMk id="86" creationId="{EF9CAD6F-39E2-70DB-DC53-28E5553211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252F4-3E93-4509-9D14-317D0151263D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B01DE-8A23-43ED-AD09-36D40C8DF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6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B01DE-8A23-43ED-AD09-36D40C8DF9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2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3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4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60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4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82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82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1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28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1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0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66549-1F07-4E76-B665-F9F0F261C0FB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D0CFA4-FCF8-4B2A-9A39-941049EAF2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E778AC-B54D-AD25-9605-5B1B2D3F72DE}"/>
              </a:ext>
            </a:extLst>
          </p:cNvPr>
          <p:cNvCxnSpPr>
            <a:cxnSpLocks/>
          </p:cNvCxnSpPr>
          <p:nvPr/>
        </p:nvCxnSpPr>
        <p:spPr>
          <a:xfrm>
            <a:off x="18288000" y="4572000"/>
            <a:ext cx="0" cy="2316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78B5D5-C15F-5D4F-84A7-C3AE86E7B624}"/>
              </a:ext>
            </a:extLst>
          </p:cNvPr>
          <p:cNvCxnSpPr>
            <a:cxnSpLocks/>
          </p:cNvCxnSpPr>
          <p:nvPr/>
        </p:nvCxnSpPr>
        <p:spPr>
          <a:xfrm>
            <a:off x="9144000" y="4572000"/>
            <a:ext cx="0" cy="2316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42C28F-3A77-18DF-B990-862DA8076BDE}"/>
              </a:ext>
            </a:extLst>
          </p:cNvPr>
          <p:cNvCxnSpPr>
            <a:cxnSpLocks/>
          </p:cNvCxnSpPr>
          <p:nvPr/>
        </p:nvCxnSpPr>
        <p:spPr>
          <a:xfrm>
            <a:off x="27470100" y="4572000"/>
            <a:ext cx="0" cy="231648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E6AD47-49EC-575D-6F0C-2689F738DA4A}"/>
              </a:ext>
            </a:extLst>
          </p:cNvPr>
          <p:cNvCxnSpPr>
            <a:cxnSpLocks/>
          </p:cNvCxnSpPr>
          <p:nvPr/>
        </p:nvCxnSpPr>
        <p:spPr>
          <a:xfrm>
            <a:off x="0" y="4572000"/>
            <a:ext cx="3657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308A06-6ADE-EBB2-6666-3C369848802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0" cy="2743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5D67170-A230-4C6F-14D2-9BEC513F663A}"/>
              </a:ext>
            </a:extLst>
          </p:cNvPr>
          <p:cNvCxnSpPr>
            <a:cxnSpLocks/>
          </p:cNvCxnSpPr>
          <p:nvPr/>
        </p:nvCxnSpPr>
        <p:spPr>
          <a:xfrm>
            <a:off x="36576000" y="0"/>
            <a:ext cx="0" cy="274320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60D318-7576-A168-4329-BC135D904058}"/>
              </a:ext>
            </a:extLst>
          </p:cNvPr>
          <p:cNvCxnSpPr>
            <a:cxnSpLocks/>
          </p:cNvCxnSpPr>
          <p:nvPr/>
        </p:nvCxnSpPr>
        <p:spPr>
          <a:xfrm flipH="1">
            <a:off x="0" y="27432000"/>
            <a:ext cx="3657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CC8EC3-B2FD-F6EF-29C5-9AED70EE888B}"/>
              </a:ext>
            </a:extLst>
          </p:cNvPr>
          <p:cNvCxnSpPr>
            <a:cxnSpLocks/>
          </p:cNvCxnSpPr>
          <p:nvPr/>
        </p:nvCxnSpPr>
        <p:spPr>
          <a:xfrm flipH="1">
            <a:off x="0" y="38100"/>
            <a:ext cx="36576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53330A5-8AF8-A088-7BB2-D20F520CEC75}"/>
              </a:ext>
            </a:extLst>
          </p:cNvPr>
          <p:cNvSpPr/>
          <p:nvPr/>
        </p:nvSpPr>
        <p:spPr>
          <a:xfrm>
            <a:off x="5114194" y="38100"/>
            <a:ext cx="26347614" cy="4191001"/>
          </a:xfrm>
          <a:prstGeom prst="rect">
            <a:avLst/>
          </a:prstGeom>
          <a:solidFill>
            <a:srgbClr val="03244D"/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C271373-42A7-9403-F315-F038DF879D48}"/>
              </a:ext>
            </a:extLst>
          </p:cNvPr>
          <p:cNvSpPr/>
          <p:nvPr/>
        </p:nvSpPr>
        <p:spPr>
          <a:xfrm>
            <a:off x="1" y="4264579"/>
            <a:ext cx="36548148" cy="307420"/>
          </a:xfrm>
          <a:prstGeom prst="rect">
            <a:avLst/>
          </a:prstGeom>
          <a:solidFill>
            <a:srgbClr val="DD550C"/>
          </a:solidFill>
          <a:ln>
            <a:solidFill>
              <a:srgbClr val="DD550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A192B3-E0BD-E391-520E-73CBED58E28C}"/>
              </a:ext>
            </a:extLst>
          </p:cNvPr>
          <p:cNvSpPr txBox="1"/>
          <p:nvPr/>
        </p:nvSpPr>
        <p:spPr>
          <a:xfrm>
            <a:off x="5619754" y="74474"/>
            <a:ext cx="253364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Development of biodegradable spray mulch from lignosulfonate, chitosan, and biochar towards sustainable agriculture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A9D2ED-5E85-F394-875C-8F05F51753D2}"/>
              </a:ext>
            </a:extLst>
          </p:cNvPr>
          <p:cNvSpPr txBox="1"/>
          <p:nvPr/>
        </p:nvSpPr>
        <p:spPr>
          <a:xfrm>
            <a:off x="5619754" y="1828800"/>
            <a:ext cx="25336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Nitesh Kumar Kasera</a:t>
            </a:r>
            <a:r>
              <a:rPr lang="en-US" sz="4400" b="1" baseline="30000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en-US" sz="4400" b="1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Sushil Adhikari</a:t>
            </a:r>
            <a:r>
              <a:rPr lang="en-US" sz="4400" b="1" baseline="30000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en-US" sz="4400" b="1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Hossein Jahromi</a:t>
            </a:r>
            <a:r>
              <a:rPr lang="en-US" sz="4400" b="1" baseline="30000" dirty="0">
                <a:solidFill>
                  <a:srgbClr val="DD550C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rgbClr val="DD550C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B61C736-03D1-346F-D2A5-F6B06EA80EB9}"/>
              </a:ext>
            </a:extLst>
          </p:cNvPr>
          <p:cNvSpPr txBox="1"/>
          <p:nvPr/>
        </p:nvSpPr>
        <p:spPr>
          <a:xfrm>
            <a:off x="5619754" y="2721351"/>
            <a:ext cx="253364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 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Department of Biosystems Engineering, Auburn University, Auburn, AL 36849</a:t>
            </a:r>
          </a:p>
          <a:p>
            <a:pPr algn="ctr"/>
            <a:r>
              <a:rPr lang="en-US" sz="3600" b="1" i="1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 </a:t>
            </a: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Center for Bioenergy and Bioproducts, Auburn University, Auburn, AL 36849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9982C5-BB51-25D8-AFDF-EC7B9D90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95" y="345522"/>
            <a:ext cx="4029805" cy="356646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08B952C-0753-54F7-8EA9-12EBBAB146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027210"/>
            <a:ext cx="36575999" cy="14238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2571775-2C01-EE1B-364B-75244B5AA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9057" y="26071864"/>
            <a:ext cx="8196942" cy="1396508"/>
          </a:xfrm>
          <a:prstGeom prst="rect">
            <a:avLst/>
          </a:prstGeom>
        </p:spPr>
      </p:pic>
      <p:pic>
        <p:nvPicPr>
          <p:cNvPr id="34" name="Picture 33" descr="A blue and orange logo&#10;&#10;Description automatically generated">
            <a:extLst>
              <a:ext uri="{FF2B5EF4-FFF2-40B4-BE49-F238E27FC236}">
                <a16:creationId xmlns:a16="http://schemas.microsoft.com/office/drawing/2014/main" id="{93C140A4-E5C0-6C6D-DFDA-5D9ABC65D1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8" b="13321"/>
          <a:stretch/>
        </p:blipFill>
        <p:spPr>
          <a:xfrm>
            <a:off x="31461807" y="19051"/>
            <a:ext cx="5114194" cy="42100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068A8CA8-8F90-8F7E-B586-05924FAE836D}"/>
              </a:ext>
            </a:extLst>
          </p:cNvPr>
          <p:cNvSpPr/>
          <p:nvPr/>
        </p:nvSpPr>
        <p:spPr>
          <a:xfrm>
            <a:off x="9248053" y="4630802"/>
            <a:ext cx="8915396" cy="96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Materials and Methods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542C9C-5B49-9681-22DB-19C4A22622FA}"/>
              </a:ext>
            </a:extLst>
          </p:cNvPr>
          <p:cNvSpPr/>
          <p:nvPr/>
        </p:nvSpPr>
        <p:spPr>
          <a:xfrm>
            <a:off x="96813" y="4633885"/>
            <a:ext cx="8921190" cy="926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</a:p>
        </p:txBody>
      </p:sp>
      <p:pic>
        <p:nvPicPr>
          <p:cNvPr id="38" name="Picture 37" descr="Preparation strategy of bio-based mulch for this work">
            <a:extLst>
              <a:ext uri="{FF2B5EF4-FFF2-40B4-BE49-F238E27FC236}">
                <a16:creationId xmlns:a16="http://schemas.microsoft.com/office/drawing/2014/main" id="{5F07FC57-AFBD-A74C-9996-475480DE87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153" y="6824719"/>
            <a:ext cx="8866935" cy="665774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8DDA201-595F-3560-F00D-39307680A68E}"/>
              </a:ext>
            </a:extLst>
          </p:cNvPr>
          <p:cNvSpPr/>
          <p:nvPr/>
        </p:nvSpPr>
        <p:spPr>
          <a:xfrm>
            <a:off x="9248052" y="5574338"/>
            <a:ext cx="8915397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Mulch preparation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CE2F92-035F-D0B9-7909-3FC7A224FC3B}"/>
              </a:ext>
            </a:extLst>
          </p:cNvPr>
          <p:cNvSpPr/>
          <p:nvPr/>
        </p:nvSpPr>
        <p:spPr>
          <a:xfrm>
            <a:off x="9234605" y="13587972"/>
            <a:ext cx="8963747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Sample name and composition</a:t>
            </a:r>
          </a:p>
        </p:txBody>
      </p:sp>
      <p:graphicFrame>
        <p:nvGraphicFramePr>
          <p:cNvPr id="41" name="Table 40" descr="Naming conventions of samples prepared for this work">
            <a:extLst>
              <a:ext uri="{FF2B5EF4-FFF2-40B4-BE49-F238E27FC236}">
                <a16:creationId xmlns:a16="http://schemas.microsoft.com/office/drawing/2014/main" id="{BEC58FD4-13C3-23AE-C4F4-8CA850E03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0950"/>
              </p:ext>
            </p:extLst>
          </p:nvPr>
        </p:nvGraphicFramePr>
        <p:xfrm>
          <a:off x="9226970" y="14602108"/>
          <a:ext cx="8952012" cy="798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003">
                  <a:extLst>
                    <a:ext uri="{9D8B030D-6E8A-4147-A177-3AD203B41FA5}">
                      <a16:colId xmlns:a16="http://schemas.microsoft.com/office/drawing/2014/main" val="2951388302"/>
                    </a:ext>
                  </a:extLst>
                </a:gridCol>
                <a:gridCol w="2238003">
                  <a:extLst>
                    <a:ext uri="{9D8B030D-6E8A-4147-A177-3AD203B41FA5}">
                      <a16:colId xmlns:a16="http://schemas.microsoft.com/office/drawing/2014/main" val="3804014411"/>
                    </a:ext>
                  </a:extLst>
                </a:gridCol>
                <a:gridCol w="2238003">
                  <a:extLst>
                    <a:ext uri="{9D8B030D-6E8A-4147-A177-3AD203B41FA5}">
                      <a16:colId xmlns:a16="http://schemas.microsoft.com/office/drawing/2014/main" val="2512536781"/>
                    </a:ext>
                  </a:extLst>
                </a:gridCol>
                <a:gridCol w="2238003">
                  <a:extLst>
                    <a:ext uri="{9D8B030D-6E8A-4147-A177-3AD203B41FA5}">
                      <a16:colId xmlns:a16="http://schemas.microsoft.com/office/drawing/2014/main" val="698657515"/>
                    </a:ext>
                  </a:extLst>
                </a:gridCol>
              </a:tblGrid>
              <a:tr h="1717275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Sample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L weight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C weight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BC weight %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</a:rPr>
                        <a:t>w.r.t.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39175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L100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007299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C100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718935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70L30C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589749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80L20C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96804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90L10C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54584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10BC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80 (74.07)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 (18.52)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10 (7.40)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691169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80 (68.97)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 (17.24)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 (13.79)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006032"/>
                  </a:ext>
                </a:extLst>
              </a:tr>
              <a:tr h="63268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30BC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80 (64.52)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20 (16.13)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30 (19.35)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2699414"/>
                  </a:ext>
                </a:extLst>
              </a:tr>
              <a:tr h="111761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400" b="0" dirty="0"/>
                        <a:t>L: Sodium Lignosulfonate, C: Chitosan, BC: Biochar; Overall weight % in parentheses</a:t>
                      </a:r>
                      <a:endParaRPr lang="en-US" sz="3400" b="0" i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63274"/>
                  </a:ext>
                </a:extLst>
              </a:tr>
            </a:tbl>
          </a:graphicData>
        </a:graphic>
      </p:graphicFrame>
      <p:sp>
        <p:nvSpPr>
          <p:cNvPr id="42" name="Rectangle 41">
            <a:extLst>
              <a:ext uri="{FF2B5EF4-FFF2-40B4-BE49-F238E27FC236}">
                <a16:creationId xmlns:a16="http://schemas.microsoft.com/office/drawing/2014/main" id="{8B1085AB-D1EC-89AA-B57D-ED06986C6FC3}"/>
              </a:ext>
            </a:extLst>
          </p:cNvPr>
          <p:cNvSpPr/>
          <p:nvPr/>
        </p:nvSpPr>
        <p:spPr>
          <a:xfrm>
            <a:off x="9240813" y="22620244"/>
            <a:ext cx="8938168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Performance testing</a:t>
            </a: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69C0D80-A060-706D-5E3F-287A53925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241370"/>
              </p:ext>
            </p:extLst>
          </p:nvPr>
        </p:nvGraphicFramePr>
        <p:xfrm>
          <a:off x="9240812" y="23594141"/>
          <a:ext cx="8955137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55137">
                  <a:extLst>
                    <a:ext uri="{9D8B030D-6E8A-4147-A177-3AD203B41FA5}">
                      <a16:colId xmlns:a16="http://schemas.microsoft.com/office/drawing/2014/main" val="3724767195"/>
                    </a:ext>
                  </a:extLst>
                </a:gridCol>
              </a:tblGrid>
              <a:tr h="983957">
                <a:tc>
                  <a:txBody>
                    <a:bodyPr/>
                    <a:lstStyle/>
                    <a:p>
                      <a:r>
                        <a:rPr lang="en-US" sz="3600" b="1" dirty="0">
                          <a:highlight>
                            <a:srgbClr val="FFFF00"/>
                          </a:highlight>
                        </a:rPr>
                        <a:t>Characterization</a:t>
                      </a:r>
                      <a:r>
                        <a:rPr lang="en-US" sz="3600" b="1" dirty="0"/>
                        <a:t> – Mechanical, Optical, Barrier, Thermal, Physicochemical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2374522"/>
                  </a:ext>
                </a:extLst>
              </a:tr>
              <a:tr h="983957">
                <a:tc>
                  <a:txBody>
                    <a:bodyPr/>
                    <a:lstStyle/>
                    <a:p>
                      <a:r>
                        <a:rPr lang="en-US" sz="3600" b="1" dirty="0">
                          <a:highlight>
                            <a:srgbClr val="FFFF00"/>
                          </a:highlight>
                        </a:rPr>
                        <a:t>Performance evaluation </a:t>
                      </a:r>
                      <a:r>
                        <a:rPr lang="en-US" sz="3600" b="1" dirty="0"/>
                        <a:t>– </a:t>
                      </a:r>
                      <a:r>
                        <a:rPr lang="en-US" sz="3600" b="1" dirty="0" err="1"/>
                        <a:t>Sprayability</a:t>
                      </a:r>
                      <a:r>
                        <a:rPr lang="en-US" sz="3600" b="1" dirty="0"/>
                        <a:t>, UV blocking, Moisture retention in soil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150320"/>
                  </a:ext>
                </a:extLst>
              </a:tr>
            </a:tbl>
          </a:graphicData>
        </a:graphic>
      </p:graphicFrame>
      <p:sp>
        <p:nvSpPr>
          <p:cNvPr id="44" name="Rectangle 43">
            <a:extLst>
              <a:ext uri="{FF2B5EF4-FFF2-40B4-BE49-F238E27FC236}">
                <a16:creationId xmlns:a16="http://schemas.microsoft.com/office/drawing/2014/main" id="{6917A927-D515-F3C0-ED5C-E731DFE108CD}"/>
              </a:ext>
            </a:extLst>
          </p:cNvPr>
          <p:cNvSpPr/>
          <p:nvPr/>
        </p:nvSpPr>
        <p:spPr>
          <a:xfrm>
            <a:off x="18392053" y="4626567"/>
            <a:ext cx="8952052" cy="96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BEBED0D-B5E6-2E1B-544C-571F34960F09}"/>
              </a:ext>
            </a:extLst>
          </p:cNvPr>
          <p:cNvSpPr/>
          <p:nvPr/>
        </p:nvSpPr>
        <p:spPr>
          <a:xfrm>
            <a:off x="18393498" y="5563027"/>
            <a:ext cx="8950607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Mulch properties</a:t>
            </a:r>
          </a:p>
        </p:txBody>
      </p:sp>
      <p:pic>
        <p:nvPicPr>
          <p:cNvPr id="47" name="Picture 46" descr="Comparing the tensile strength, Young’s Modulus, and Elongation at Break among different mulch film samples">
            <a:extLst>
              <a:ext uri="{FF2B5EF4-FFF2-40B4-BE49-F238E27FC236}">
                <a16:creationId xmlns:a16="http://schemas.microsoft.com/office/drawing/2014/main" id="{A34E06A7-2C73-182B-C132-0607BAC118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201" y="7282922"/>
            <a:ext cx="9050611" cy="512481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D82B551A-5F75-B755-157B-5887864F82BC}"/>
              </a:ext>
            </a:extLst>
          </p:cNvPr>
          <p:cNvSpPr txBox="1"/>
          <p:nvPr/>
        </p:nvSpPr>
        <p:spPr>
          <a:xfrm>
            <a:off x="18315396" y="6688973"/>
            <a:ext cx="543129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Mechanical properties:</a:t>
            </a:r>
          </a:p>
        </p:txBody>
      </p:sp>
      <p:pic>
        <p:nvPicPr>
          <p:cNvPr id="50" name="Picture 49" descr=" &#10;Comparing the contact angle, water solubility, water vapor transmission rate, and water vapor permeability among different mulch film samples">
            <a:extLst>
              <a:ext uri="{FF2B5EF4-FFF2-40B4-BE49-F238E27FC236}">
                <a16:creationId xmlns:a16="http://schemas.microsoft.com/office/drawing/2014/main" id="{EBE97391-C39C-58C0-890E-E557867C5F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499" y="13468075"/>
            <a:ext cx="9000400" cy="3404453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23ABB0A7-E98A-BA9F-6B74-1BFAC1D26D6C}"/>
              </a:ext>
            </a:extLst>
          </p:cNvPr>
          <p:cNvSpPr txBox="1"/>
          <p:nvPr/>
        </p:nvSpPr>
        <p:spPr>
          <a:xfrm>
            <a:off x="18326100" y="12826361"/>
            <a:ext cx="734047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Surface and barrier properties:</a:t>
            </a:r>
          </a:p>
        </p:txBody>
      </p:sp>
      <p:pic>
        <p:nvPicPr>
          <p:cNvPr id="53" name="Picture 52" descr=" &#10;Comparing the contact angle, water solubility, water vapor transmission rate, and water vapor permeability among different mulch film samples">
            <a:extLst>
              <a:ext uri="{FF2B5EF4-FFF2-40B4-BE49-F238E27FC236}">
                <a16:creationId xmlns:a16="http://schemas.microsoft.com/office/drawing/2014/main" id="{B2C0E4E5-92F0-9670-6CA2-E65846B1FC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101" y="16950462"/>
            <a:ext cx="8966155" cy="335782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A0F1A33-3872-F963-13B9-827C1551E975}"/>
              </a:ext>
            </a:extLst>
          </p:cNvPr>
          <p:cNvSpPr txBox="1"/>
          <p:nvPr/>
        </p:nvSpPr>
        <p:spPr>
          <a:xfrm>
            <a:off x="18353277" y="20773818"/>
            <a:ext cx="4493538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Optical properties:</a:t>
            </a:r>
          </a:p>
        </p:txBody>
      </p:sp>
      <p:pic>
        <p:nvPicPr>
          <p:cNvPr id="58" name="Picture 57" descr="Transmissibility of ultraviolet and visible light through the prepared mulch films">
            <a:extLst>
              <a:ext uri="{FF2B5EF4-FFF2-40B4-BE49-F238E27FC236}">
                <a16:creationId xmlns:a16="http://schemas.microsoft.com/office/drawing/2014/main" id="{CE5266C7-3703-A024-E090-167519719C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941" y="21490536"/>
            <a:ext cx="8939958" cy="4112664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B5FFA776-32E1-7832-F57A-65BB9BE35E9C}"/>
              </a:ext>
            </a:extLst>
          </p:cNvPr>
          <p:cNvSpPr/>
          <p:nvPr/>
        </p:nvSpPr>
        <p:spPr>
          <a:xfrm>
            <a:off x="27594651" y="4636242"/>
            <a:ext cx="8855349" cy="962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Results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730A00B-2938-CA65-BD76-0E8B6DE423F6}"/>
              </a:ext>
            </a:extLst>
          </p:cNvPr>
          <p:cNvSpPr/>
          <p:nvPr/>
        </p:nvSpPr>
        <p:spPr>
          <a:xfrm>
            <a:off x="27594651" y="5560206"/>
            <a:ext cx="8855348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Mulch performance</a:t>
            </a:r>
          </a:p>
        </p:txBody>
      </p:sp>
      <p:pic>
        <p:nvPicPr>
          <p:cNvPr id="63" name="Picture 62" descr="How the mulch solution behaves when it is sprayed, the effect on the top soil after almost 3 months, and the effect of mulch on retaining the soil moisture">
            <a:extLst>
              <a:ext uri="{FF2B5EF4-FFF2-40B4-BE49-F238E27FC236}">
                <a16:creationId xmlns:a16="http://schemas.microsoft.com/office/drawing/2014/main" id="{986636F5-D1F5-FD19-89C6-BF1C5473A2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5390" y="7378146"/>
            <a:ext cx="8964160" cy="4621219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DB1A224A-8C56-3C67-25F0-2908D521F8ED}"/>
              </a:ext>
            </a:extLst>
          </p:cNvPr>
          <p:cNvSpPr txBox="1"/>
          <p:nvPr/>
        </p:nvSpPr>
        <p:spPr>
          <a:xfrm>
            <a:off x="27508202" y="6653804"/>
            <a:ext cx="8693405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Verdana" panose="020B0604030504040204" pitchFamily="34" charset="0"/>
                <a:ea typeface="Verdana" panose="020B0604030504040204" pitchFamily="34" charset="0"/>
              </a:rPr>
              <a:t>Sprayability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 and moisture retention:</a:t>
            </a:r>
          </a:p>
        </p:txBody>
      </p:sp>
      <p:pic>
        <p:nvPicPr>
          <p:cNvPr id="66" name="Picture 65" descr="How the mulch solution behaves when it is sprayed, the effect on the top soil after almost 3 months, and the effect of mulch on retaining the soil moisture">
            <a:extLst>
              <a:ext uri="{FF2B5EF4-FFF2-40B4-BE49-F238E27FC236}">
                <a16:creationId xmlns:a16="http://schemas.microsoft.com/office/drawing/2014/main" id="{77F8640C-8A19-FD15-C6B3-247A62D15F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912" y="12004814"/>
            <a:ext cx="8903588" cy="3462507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453BFB2F-C3DC-9CED-F7A2-D5F0106D9F98}"/>
              </a:ext>
            </a:extLst>
          </p:cNvPr>
          <p:cNvSpPr txBox="1"/>
          <p:nvPr/>
        </p:nvSpPr>
        <p:spPr>
          <a:xfrm>
            <a:off x="27505262" y="15532480"/>
            <a:ext cx="57454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Photochemical stability:</a:t>
            </a:r>
          </a:p>
        </p:txBody>
      </p:sp>
      <p:graphicFrame>
        <p:nvGraphicFramePr>
          <p:cNvPr id="68" name="Table 67" descr="Stability of mulch films after prolonged exposure to harsh UV conditions">
            <a:extLst>
              <a:ext uri="{FF2B5EF4-FFF2-40B4-BE49-F238E27FC236}">
                <a16:creationId xmlns:a16="http://schemas.microsoft.com/office/drawing/2014/main" id="{DCAD2073-CEF5-7200-0AEC-0E8044F8F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358206"/>
              </p:ext>
            </p:extLst>
          </p:nvPr>
        </p:nvGraphicFramePr>
        <p:xfrm>
          <a:off x="27556550" y="16117255"/>
          <a:ext cx="894324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9426">
                  <a:extLst>
                    <a:ext uri="{9D8B030D-6E8A-4147-A177-3AD203B41FA5}">
                      <a16:colId xmlns:a16="http://schemas.microsoft.com/office/drawing/2014/main" val="2951388302"/>
                    </a:ext>
                  </a:extLst>
                </a:gridCol>
                <a:gridCol w="2150541">
                  <a:extLst>
                    <a:ext uri="{9D8B030D-6E8A-4147-A177-3AD203B41FA5}">
                      <a16:colId xmlns:a16="http://schemas.microsoft.com/office/drawing/2014/main" val="3804014411"/>
                    </a:ext>
                  </a:extLst>
                </a:gridCol>
                <a:gridCol w="2627469">
                  <a:extLst>
                    <a:ext uri="{9D8B030D-6E8A-4147-A177-3AD203B41FA5}">
                      <a16:colId xmlns:a16="http://schemas.microsoft.com/office/drawing/2014/main" val="2512536781"/>
                    </a:ext>
                  </a:extLst>
                </a:gridCol>
                <a:gridCol w="2235812">
                  <a:extLst>
                    <a:ext uri="{9D8B030D-6E8A-4147-A177-3AD203B41FA5}">
                      <a16:colId xmlns:a16="http://schemas.microsoft.com/office/drawing/2014/main" val="698657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Exposure Time (h)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Carbonyl Index (CI)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 Increase in CI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373917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80L20C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1.304 ± 0.25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00729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1.624 ± 0.09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24.54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871893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1.740 ± 0.03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33.43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4589749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20BC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1.524 ± 0.04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3968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1.580 ± 0.13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3.67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1554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1.638 ± 0.06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/>
                        <a:t>7.48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22691169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8FEF1EB9-DD46-9E17-EAD7-A83F4C755168}"/>
              </a:ext>
            </a:extLst>
          </p:cNvPr>
          <p:cNvSpPr txBox="1"/>
          <p:nvPr/>
        </p:nvSpPr>
        <p:spPr>
          <a:xfrm>
            <a:off x="27552155" y="21276783"/>
            <a:ext cx="413606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</a:rPr>
              <a:t>Biodegradability:</a:t>
            </a:r>
          </a:p>
        </p:txBody>
      </p:sp>
      <p:pic>
        <p:nvPicPr>
          <p:cNvPr id="73" name="Picture 72" descr="How does the film's biodegradation progress under the soil?">
            <a:extLst>
              <a:ext uri="{FF2B5EF4-FFF2-40B4-BE49-F238E27FC236}">
                <a16:creationId xmlns:a16="http://schemas.microsoft.com/office/drawing/2014/main" id="{DA6459FE-FE62-8DE5-5534-470C70A67CE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262" y="21871794"/>
            <a:ext cx="5731612" cy="413279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E5E09F80-3B8B-B9CC-47A4-79F4FA455B07}"/>
              </a:ext>
            </a:extLst>
          </p:cNvPr>
          <p:cNvSpPr/>
          <p:nvPr/>
        </p:nvSpPr>
        <p:spPr>
          <a:xfrm>
            <a:off x="96812" y="5570821"/>
            <a:ext cx="8921190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mulch?</a:t>
            </a:r>
          </a:p>
        </p:txBody>
      </p:sp>
      <p:pic>
        <p:nvPicPr>
          <p:cNvPr id="80" name="Picture 79" descr="person spreading mulch on soil">
            <a:extLst>
              <a:ext uri="{FF2B5EF4-FFF2-40B4-BE49-F238E27FC236}">
                <a16:creationId xmlns:a16="http://schemas.microsoft.com/office/drawing/2014/main" id="{36F16E7F-F860-F34D-33C4-F136D75226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674556"/>
            <a:ext cx="4462981" cy="2926401"/>
          </a:xfrm>
          <a:prstGeom prst="rect">
            <a:avLst/>
          </a:prstGeom>
        </p:spPr>
      </p:pic>
      <p:pic>
        <p:nvPicPr>
          <p:cNvPr id="82" name="Picture 81" descr="plastic mulch films used in agriculture">
            <a:extLst>
              <a:ext uri="{FF2B5EF4-FFF2-40B4-BE49-F238E27FC236}">
                <a16:creationId xmlns:a16="http://schemas.microsoft.com/office/drawing/2014/main" id="{FB4804B6-35C7-F916-D21F-435C664009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665939"/>
            <a:ext cx="4475189" cy="2926401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958B28B0-4667-FA82-4C7D-66C2B6F1BAD3}"/>
              </a:ext>
            </a:extLst>
          </p:cNvPr>
          <p:cNvSpPr txBox="1"/>
          <p:nvPr/>
        </p:nvSpPr>
        <p:spPr>
          <a:xfrm>
            <a:off x="-38098" y="6544022"/>
            <a:ext cx="417559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a typeface="Verdana" panose="020B0604030504040204" pitchFamily="34" charset="0"/>
              </a:rPr>
              <a:t>Protective layer on top-soil</a:t>
            </a:r>
          </a:p>
          <a:p>
            <a:endParaRPr lang="en-US" sz="3600" b="1" dirty="0">
              <a:ea typeface="Verdana" panose="020B060403050404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a typeface="Verdana" panose="020B0604030504040204" pitchFamily="34" charset="0"/>
              </a:rPr>
              <a:t>Enables farmers to curtail the effects of drought, water loss, and soil erosion on crop production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9218DF5-11E1-8B2D-6BAD-F0FFB7BEC45F}"/>
              </a:ext>
            </a:extLst>
          </p:cNvPr>
          <p:cNvSpPr/>
          <p:nvPr/>
        </p:nvSpPr>
        <p:spPr>
          <a:xfrm>
            <a:off x="105499" y="12753414"/>
            <a:ext cx="8912504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History of mulch </a:t>
            </a:r>
            <a:r>
              <a:rPr lang="en-US" sz="4000" b="1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endParaRPr lang="en-US" sz="4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6" name="Picture 85" descr="historical progression in mulch development">
            <a:extLst>
              <a:ext uri="{FF2B5EF4-FFF2-40B4-BE49-F238E27FC236}">
                <a16:creationId xmlns:a16="http://schemas.microsoft.com/office/drawing/2014/main" id="{EF9CAD6F-39E2-70DB-DC53-28E55532112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1" y="13911066"/>
            <a:ext cx="8825959" cy="5748446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F1BD14C-4553-95AA-15E3-5E977FDAEF39}"/>
              </a:ext>
            </a:extLst>
          </p:cNvPr>
          <p:cNvSpPr/>
          <p:nvPr/>
        </p:nvSpPr>
        <p:spPr>
          <a:xfrm>
            <a:off x="105499" y="19696927"/>
            <a:ext cx="8912503" cy="9625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324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Problem and solution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7BCCFBC-D830-6BEE-1CFA-F8DB7D1F7D9A}"/>
              </a:ext>
            </a:extLst>
          </p:cNvPr>
          <p:cNvSpPr txBox="1"/>
          <p:nvPr/>
        </p:nvSpPr>
        <p:spPr>
          <a:xfrm>
            <a:off x="76201" y="26071863"/>
            <a:ext cx="2450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mulch photos in the first section of the Introduction are taken from Adobe Stock images, licensed by Auburn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baseline="300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 Image is modified from  Mansoor et al. (2022); Polymers Use as Mulch Films in Agriculture—A Review of History, Problems and Current Trends, Polymers, 2022, 14(23), 5062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The work was funded by the Alabama Agricultural Experiment Station at Auburn University through </a:t>
            </a:r>
            <a:r>
              <a:rPr lang="en-US" sz="2400" b="1" dirty="0" err="1">
                <a:solidFill>
                  <a:schemeClr val="bg1"/>
                </a:solidFill>
              </a:rPr>
              <a:t>AgRSEED</a:t>
            </a:r>
            <a:r>
              <a:rPr lang="en-US" sz="2400" b="1" dirty="0">
                <a:solidFill>
                  <a:schemeClr val="bg1"/>
                </a:solidFill>
              </a:rPr>
              <a:t> Program</a:t>
            </a:r>
          </a:p>
        </p:txBody>
      </p:sp>
      <p:graphicFrame>
        <p:nvGraphicFramePr>
          <p:cNvPr id="90" name="Table 89" descr="Comparison of biobased and plastic mulches using different processing and sustainability metrics">
            <a:extLst>
              <a:ext uri="{FF2B5EF4-FFF2-40B4-BE49-F238E27FC236}">
                <a16:creationId xmlns:a16="http://schemas.microsoft.com/office/drawing/2014/main" id="{EA160580-3FA7-71AC-576A-FC76CF118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756667"/>
              </p:ext>
            </p:extLst>
          </p:nvPr>
        </p:nvGraphicFramePr>
        <p:xfrm>
          <a:off x="86451" y="20702686"/>
          <a:ext cx="8948530" cy="5288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5737">
                  <a:extLst>
                    <a:ext uri="{9D8B030D-6E8A-4147-A177-3AD203B41FA5}">
                      <a16:colId xmlns:a16="http://schemas.microsoft.com/office/drawing/2014/main" val="1337284962"/>
                    </a:ext>
                  </a:extLst>
                </a:gridCol>
                <a:gridCol w="2811268">
                  <a:extLst>
                    <a:ext uri="{9D8B030D-6E8A-4147-A177-3AD203B41FA5}">
                      <a16:colId xmlns:a16="http://schemas.microsoft.com/office/drawing/2014/main" val="3444655092"/>
                    </a:ext>
                  </a:extLst>
                </a:gridCol>
                <a:gridCol w="2891525">
                  <a:extLst>
                    <a:ext uri="{9D8B030D-6E8A-4147-A177-3AD203B41FA5}">
                      <a16:colId xmlns:a16="http://schemas.microsoft.com/office/drawing/2014/main" val="3805702813"/>
                    </a:ext>
                  </a:extLst>
                </a:gridCol>
              </a:tblGrid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Metrics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Plastic mulch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/>
                        <a:t>Bio-based  mulch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500778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Feedstock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Fossil-based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Renewable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0426444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Processing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160 – 220 </a:t>
                      </a:r>
                      <a:r>
                        <a:rPr lang="en-US" sz="3400" b="1" baseline="30000" dirty="0">
                          <a:solidFill>
                            <a:srgbClr val="FF0000"/>
                          </a:solidFill>
                        </a:rPr>
                        <a:t>o </a:t>
                      </a:r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400" b="1" i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&lt; 40 </a:t>
                      </a:r>
                      <a:r>
                        <a:rPr lang="en-US" sz="3400" b="1" baseline="300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o </a:t>
                      </a:r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69921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Film laying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Spray applied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462663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Needed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Not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6215548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Biodegradation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038639"/>
                  </a:ext>
                </a:extLst>
              </a:tr>
              <a:tr h="693421">
                <a:tc>
                  <a:txBody>
                    <a:bodyPr/>
                    <a:lstStyle/>
                    <a:p>
                      <a:r>
                        <a:rPr lang="en-US" sz="3400" b="1" dirty="0"/>
                        <a:t>Soil 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rgbClr val="FF0000"/>
                          </a:solidFill>
                        </a:rPr>
                        <a:t>Deteriorates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Improves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59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355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</TotalTime>
  <Words>399</Words>
  <Application>Microsoft Office PowerPoint</Application>
  <PresentationFormat>Custom</PresentationFormat>
  <Paragraphs>113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Nitesh Kasera</dc:creator>
  <cp:lastModifiedBy>Jonathan Cullum</cp:lastModifiedBy>
  <cp:revision>11</cp:revision>
  <dcterms:created xsi:type="dcterms:W3CDTF">2026-03-09T14:40:59Z</dcterms:created>
  <dcterms:modified xsi:type="dcterms:W3CDTF">2026-03-25T18:02:39Z</dcterms:modified>
</cp:coreProperties>
</file>