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3"/>
  </p:notesMasterIdLst>
  <p:sldIdLst>
    <p:sldId id="256" r:id="rId2"/>
  </p:sldIdLst>
  <p:sldSz cx="43891200" cy="3291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6100"/>
    <a:srgbClr val="0B2341"/>
    <a:srgbClr val="EBEBE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891"/>
    <p:restoredTop sz="96312"/>
  </p:normalViewPr>
  <p:slideViewPr>
    <p:cSldViewPr snapToGrid="0">
      <p:cViewPr>
        <p:scale>
          <a:sx n="33" d="100"/>
          <a:sy n="33" d="100"/>
        </p:scale>
        <p:origin x="84" y="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nathan Cullum" userId="b2559712-98ad-4b23-8977-9ae381def7a6" providerId="ADAL" clId="{F8AB16B5-438E-4259-955C-038267F78972}"/>
    <pc:docChg chg="modSld">
      <pc:chgData name="Jonathan Cullum" userId="b2559712-98ad-4b23-8977-9ae381def7a6" providerId="ADAL" clId="{F8AB16B5-438E-4259-955C-038267F78972}" dt="2026-03-25T17:10:19.330" v="283" actId="962"/>
      <pc:docMkLst>
        <pc:docMk/>
      </pc:docMkLst>
      <pc:sldChg chg="modSp mod">
        <pc:chgData name="Jonathan Cullum" userId="b2559712-98ad-4b23-8977-9ae381def7a6" providerId="ADAL" clId="{F8AB16B5-438E-4259-955C-038267F78972}" dt="2026-03-25T17:10:19.330" v="283" actId="962"/>
        <pc:sldMkLst>
          <pc:docMk/>
          <pc:sldMk cId="2447587680" sldId="256"/>
        </pc:sldMkLst>
        <pc:spChg chg="mod">
          <ac:chgData name="Jonathan Cullum" userId="b2559712-98ad-4b23-8977-9ae381def7a6" providerId="ADAL" clId="{F8AB16B5-438E-4259-955C-038267F78972}" dt="2026-03-25T17:07:46.080" v="77" actId="962"/>
          <ac:spMkLst>
            <pc:docMk/>
            <pc:sldMk cId="2447587680" sldId="256"/>
            <ac:spMk id="58" creationId="{0EDD2540-67B0-BB16-001D-BA42369DC319}"/>
          </ac:spMkLst>
        </pc:spChg>
        <pc:spChg chg="mod">
          <ac:chgData name="Jonathan Cullum" userId="b2559712-98ad-4b23-8977-9ae381def7a6" providerId="ADAL" clId="{F8AB16B5-438E-4259-955C-038267F78972}" dt="2026-03-25T17:08:55.238" v="153" actId="962"/>
          <ac:spMkLst>
            <pc:docMk/>
            <pc:sldMk cId="2447587680" sldId="256"/>
            <ac:spMk id="68" creationId="{7E390F23-4014-AC53-6547-E906A73414B5}"/>
          </ac:spMkLst>
        </pc:spChg>
        <pc:picChg chg="mod">
          <ac:chgData name="Jonathan Cullum" userId="b2559712-98ad-4b23-8977-9ae381def7a6" providerId="ADAL" clId="{F8AB16B5-438E-4259-955C-038267F78972}" dt="2026-03-25T17:04:24.380" v="59" actId="962"/>
          <ac:picMkLst>
            <pc:docMk/>
            <pc:sldMk cId="2447587680" sldId="256"/>
            <ac:picMk id="2" creationId="{247A8065-4AE3-B8F4-0B9C-39DA6E00F5CD}"/>
          </ac:picMkLst>
        </pc:picChg>
        <pc:picChg chg="mod">
          <ac:chgData name="Jonathan Cullum" userId="b2559712-98ad-4b23-8977-9ae381def7a6" providerId="ADAL" clId="{F8AB16B5-438E-4259-955C-038267F78972}" dt="2026-03-25T17:07:15.433" v="69" actId="962"/>
          <ac:picMkLst>
            <pc:docMk/>
            <pc:sldMk cId="2447587680" sldId="256"/>
            <ac:picMk id="16" creationId="{64014B90-DE63-C25F-01C9-0E3510A44138}"/>
          </ac:picMkLst>
        </pc:picChg>
        <pc:picChg chg="mod">
          <ac:chgData name="Jonathan Cullum" userId="b2559712-98ad-4b23-8977-9ae381def7a6" providerId="ADAL" clId="{F8AB16B5-438E-4259-955C-038267F78972}" dt="2026-03-25T17:07:24.731" v="73" actId="962"/>
          <ac:picMkLst>
            <pc:docMk/>
            <pc:sldMk cId="2447587680" sldId="256"/>
            <ac:picMk id="18" creationId="{4992A433-E026-662C-D87E-711EF348CF92}"/>
          </ac:picMkLst>
        </pc:picChg>
        <pc:picChg chg="mod">
          <ac:chgData name="Jonathan Cullum" userId="b2559712-98ad-4b23-8977-9ae381def7a6" providerId="ADAL" clId="{F8AB16B5-438E-4259-955C-038267F78972}" dt="2026-03-25T17:07:36.424" v="75" actId="962"/>
          <ac:picMkLst>
            <pc:docMk/>
            <pc:sldMk cId="2447587680" sldId="256"/>
            <ac:picMk id="33" creationId="{CE2FB6BC-1540-7A4F-FBCB-382147787A5A}"/>
          </ac:picMkLst>
        </pc:picChg>
        <pc:picChg chg="mod">
          <ac:chgData name="Jonathan Cullum" userId="b2559712-98ad-4b23-8977-9ae381def7a6" providerId="ADAL" clId="{F8AB16B5-438E-4259-955C-038267F78972}" dt="2026-03-25T17:10:19.330" v="283" actId="962"/>
          <ac:picMkLst>
            <pc:docMk/>
            <pc:sldMk cId="2447587680" sldId="256"/>
            <ac:picMk id="45" creationId="{96FD0D4E-09DD-C9AA-474E-D857718804F1}"/>
          </ac:picMkLst>
        </pc:picChg>
        <pc:picChg chg="mod">
          <ac:chgData name="Jonathan Cullum" userId="b2559712-98ad-4b23-8977-9ae381def7a6" providerId="ADAL" clId="{F8AB16B5-438E-4259-955C-038267F78972}" dt="2026-03-25T17:09:42.611" v="193" actId="962"/>
          <ac:picMkLst>
            <pc:docMk/>
            <pc:sldMk cId="2447587680" sldId="256"/>
            <ac:picMk id="47" creationId="{37B8C937-752E-2B99-AAE7-28CB29DB745D}"/>
          </ac:picMkLst>
        </pc:picChg>
        <pc:picChg chg="mod">
          <ac:chgData name="Jonathan Cullum" userId="b2559712-98ad-4b23-8977-9ae381def7a6" providerId="ADAL" clId="{F8AB16B5-438E-4259-955C-038267F78972}" dt="2026-03-25T17:09:21.698" v="191" actId="962"/>
          <ac:picMkLst>
            <pc:docMk/>
            <pc:sldMk cId="2447587680" sldId="256"/>
            <ac:picMk id="51" creationId="{18D1FC22-FE6D-7087-A0AC-0406A4466058}"/>
          </ac:picMkLst>
        </pc:picChg>
        <pc:picChg chg="mod">
          <ac:chgData name="Jonathan Cullum" userId="b2559712-98ad-4b23-8977-9ae381def7a6" providerId="ADAL" clId="{F8AB16B5-438E-4259-955C-038267F78972}" dt="2026-03-25T17:08:29.973" v="145" actId="962"/>
          <ac:picMkLst>
            <pc:docMk/>
            <pc:sldMk cId="2447587680" sldId="256"/>
            <ac:picMk id="67" creationId="{F9991EA4-BE83-2FD1-AD8C-8245E79BD747}"/>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694BFC-7E81-4EFC-9120-D1F608AFB831}" type="datetimeFigureOut">
              <a:rPr lang="en-US" smtClean="0"/>
              <a:t>3/25/2026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2FEA931-D24A-4C25-AD04-D7C751AACAF9}" type="slidenum">
              <a:rPr lang="en-US" smtClean="0"/>
              <a:t>‹#›</a:t>
            </a:fld>
            <a:endParaRPr lang="en-US"/>
          </a:p>
        </p:txBody>
      </p:sp>
    </p:spTree>
    <p:extLst>
      <p:ext uri="{BB962C8B-B14F-4D97-AF65-F5344CB8AC3E}">
        <p14:creationId xmlns:p14="http://schemas.microsoft.com/office/powerpoint/2010/main" val="3514705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2FEA931-D24A-4C25-AD04-D7C751AACAF9}" type="slidenum">
              <a:rPr lang="en-US" smtClean="0"/>
              <a:t>1</a:t>
            </a:fld>
            <a:endParaRPr lang="en-US"/>
          </a:p>
        </p:txBody>
      </p:sp>
    </p:spTree>
    <p:extLst>
      <p:ext uri="{BB962C8B-B14F-4D97-AF65-F5344CB8AC3E}">
        <p14:creationId xmlns:p14="http://schemas.microsoft.com/office/powerpoint/2010/main" val="12394282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5387342"/>
            <a:ext cx="37307520" cy="11460480"/>
          </a:xfrm>
        </p:spPr>
        <p:txBody>
          <a:bodyPr anchor="b"/>
          <a:lstStyle>
            <a:lvl1pPr algn="ctr">
              <a:defRPr sz="28800"/>
            </a:lvl1pPr>
          </a:lstStyle>
          <a:p>
            <a:r>
              <a:rPr lang="en-US"/>
              <a:t>Click to edit Master title style</a:t>
            </a:r>
            <a:endParaRPr lang="en-US" dirty="0"/>
          </a:p>
        </p:txBody>
      </p:sp>
      <p:sp>
        <p:nvSpPr>
          <p:cNvPr id="3" name="Subtitle 2"/>
          <p:cNvSpPr>
            <a:spLocks noGrp="1"/>
          </p:cNvSpPr>
          <p:nvPr>
            <p:ph type="subTitle" idx="1"/>
          </p:nvPr>
        </p:nvSpPr>
        <p:spPr>
          <a:xfrm>
            <a:off x="5486400" y="17289782"/>
            <a:ext cx="32918400" cy="7947658"/>
          </a:xfrm>
        </p:spPr>
        <p:txBody>
          <a:bodyPr/>
          <a:lstStyle>
            <a:lvl1pPr marL="0" indent="0" algn="ctr">
              <a:buNone/>
              <a:defRPr sz="11520"/>
            </a:lvl1pPr>
            <a:lvl2pPr marL="2194560" indent="0" algn="ctr">
              <a:buNone/>
              <a:defRPr sz="9600"/>
            </a:lvl2pPr>
            <a:lvl3pPr marL="4389120" indent="0" algn="ctr">
              <a:buNone/>
              <a:defRPr sz="8640"/>
            </a:lvl3pPr>
            <a:lvl4pPr marL="6583680" indent="0" algn="ctr">
              <a:buNone/>
              <a:defRPr sz="7680"/>
            </a:lvl4pPr>
            <a:lvl5pPr marL="8778240" indent="0" algn="ctr">
              <a:buNone/>
              <a:defRPr sz="7680"/>
            </a:lvl5pPr>
            <a:lvl6pPr marL="10972800" indent="0" algn="ctr">
              <a:buNone/>
              <a:defRPr sz="7680"/>
            </a:lvl6pPr>
            <a:lvl7pPr marL="13167360" indent="0" algn="ctr">
              <a:buNone/>
              <a:defRPr sz="7680"/>
            </a:lvl7pPr>
            <a:lvl8pPr marL="15361920" indent="0" algn="ctr">
              <a:buNone/>
              <a:defRPr sz="7680"/>
            </a:lvl8pPr>
            <a:lvl9pPr marL="17556480" indent="0" algn="ctr">
              <a:buNone/>
              <a:defRPr sz="76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949355D-8839-CA47-B436-6451C26FBA95}" type="datetimeFigureOut">
              <a:rPr lang="en-US" smtClean="0"/>
              <a:t>3/25/2026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5F3C13-155F-7340-8E49-03BA68356F20}" type="slidenum">
              <a:rPr lang="en-US" smtClean="0"/>
              <a:t>‹#›</a:t>
            </a:fld>
            <a:endParaRPr lang="en-US"/>
          </a:p>
        </p:txBody>
      </p:sp>
    </p:spTree>
    <p:extLst>
      <p:ext uri="{BB962C8B-B14F-4D97-AF65-F5344CB8AC3E}">
        <p14:creationId xmlns:p14="http://schemas.microsoft.com/office/powerpoint/2010/main" val="29550926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949355D-8839-CA47-B436-6451C26FBA95}" type="datetimeFigureOut">
              <a:rPr lang="en-US" smtClean="0"/>
              <a:t>3/25/2026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5F3C13-155F-7340-8E49-03BA68356F20}" type="slidenum">
              <a:rPr lang="en-US" smtClean="0"/>
              <a:t>‹#›</a:t>
            </a:fld>
            <a:endParaRPr lang="en-US"/>
          </a:p>
        </p:txBody>
      </p:sp>
    </p:spTree>
    <p:extLst>
      <p:ext uri="{BB962C8B-B14F-4D97-AF65-F5344CB8AC3E}">
        <p14:creationId xmlns:p14="http://schemas.microsoft.com/office/powerpoint/2010/main" val="3080287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409642" y="1752600"/>
            <a:ext cx="9464040" cy="2789682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017522" y="1752600"/>
            <a:ext cx="2784348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949355D-8839-CA47-B436-6451C26FBA95}" type="datetimeFigureOut">
              <a:rPr lang="en-US" smtClean="0"/>
              <a:t>3/25/2026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5F3C13-155F-7340-8E49-03BA68356F20}" type="slidenum">
              <a:rPr lang="en-US" smtClean="0"/>
              <a:t>‹#›</a:t>
            </a:fld>
            <a:endParaRPr lang="en-US"/>
          </a:p>
        </p:txBody>
      </p:sp>
    </p:spTree>
    <p:extLst>
      <p:ext uri="{BB962C8B-B14F-4D97-AF65-F5344CB8AC3E}">
        <p14:creationId xmlns:p14="http://schemas.microsoft.com/office/powerpoint/2010/main" val="4036634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949355D-8839-CA47-B436-6451C26FBA95}" type="datetimeFigureOut">
              <a:rPr lang="en-US" smtClean="0"/>
              <a:t>3/25/2026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5F3C13-155F-7340-8E49-03BA68356F20}" type="slidenum">
              <a:rPr lang="en-US" smtClean="0"/>
              <a:t>‹#›</a:t>
            </a:fld>
            <a:endParaRPr lang="en-US"/>
          </a:p>
        </p:txBody>
      </p:sp>
    </p:spTree>
    <p:extLst>
      <p:ext uri="{BB962C8B-B14F-4D97-AF65-F5344CB8AC3E}">
        <p14:creationId xmlns:p14="http://schemas.microsoft.com/office/powerpoint/2010/main" val="1134342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94662" y="8206749"/>
            <a:ext cx="37856160" cy="13693138"/>
          </a:xfrm>
        </p:spPr>
        <p:txBody>
          <a:bodyPr anchor="b"/>
          <a:lstStyle>
            <a:lvl1pPr>
              <a:defRPr sz="28800"/>
            </a:lvl1pPr>
          </a:lstStyle>
          <a:p>
            <a:r>
              <a:rPr lang="en-US"/>
              <a:t>Click to edit Master title style</a:t>
            </a:r>
            <a:endParaRPr lang="en-US" dirty="0"/>
          </a:p>
        </p:txBody>
      </p:sp>
      <p:sp>
        <p:nvSpPr>
          <p:cNvPr id="3" name="Text Placeholder 2"/>
          <p:cNvSpPr>
            <a:spLocks noGrp="1"/>
          </p:cNvSpPr>
          <p:nvPr>
            <p:ph type="body" idx="1"/>
          </p:nvPr>
        </p:nvSpPr>
        <p:spPr>
          <a:xfrm>
            <a:off x="2994662" y="22029429"/>
            <a:ext cx="37856160" cy="7200898"/>
          </a:xfrm>
        </p:spPr>
        <p:txBody>
          <a:bodyPr/>
          <a:lstStyle>
            <a:lvl1pPr marL="0" indent="0">
              <a:buNone/>
              <a:defRPr sz="11520">
                <a:solidFill>
                  <a:schemeClr val="tx1">
                    <a:tint val="82000"/>
                  </a:schemeClr>
                </a:solidFill>
              </a:defRPr>
            </a:lvl1pPr>
            <a:lvl2pPr marL="2194560" indent="0">
              <a:buNone/>
              <a:defRPr sz="9600">
                <a:solidFill>
                  <a:schemeClr val="tx1">
                    <a:tint val="82000"/>
                  </a:schemeClr>
                </a:solidFill>
              </a:defRPr>
            </a:lvl2pPr>
            <a:lvl3pPr marL="4389120" indent="0">
              <a:buNone/>
              <a:defRPr sz="8640">
                <a:solidFill>
                  <a:schemeClr val="tx1">
                    <a:tint val="82000"/>
                  </a:schemeClr>
                </a:solidFill>
              </a:defRPr>
            </a:lvl3pPr>
            <a:lvl4pPr marL="6583680" indent="0">
              <a:buNone/>
              <a:defRPr sz="7680">
                <a:solidFill>
                  <a:schemeClr val="tx1">
                    <a:tint val="82000"/>
                  </a:schemeClr>
                </a:solidFill>
              </a:defRPr>
            </a:lvl4pPr>
            <a:lvl5pPr marL="8778240" indent="0">
              <a:buNone/>
              <a:defRPr sz="7680">
                <a:solidFill>
                  <a:schemeClr val="tx1">
                    <a:tint val="82000"/>
                  </a:schemeClr>
                </a:solidFill>
              </a:defRPr>
            </a:lvl5pPr>
            <a:lvl6pPr marL="10972800" indent="0">
              <a:buNone/>
              <a:defRPr sz="7680">
                <a:solidFill>
                  <a:schemeClr val="tx1">
                    <a:tint val="82000"/>
                  </a:schemeClr>
                </a:solidFill>
              </a:defRPr>
            </a:lvl6pPr>
            <a:lvl7pPr marL="13167360" indent="0">
              <a:buNone/>
              <a:defRPr sz="7680">
                <a:solidFill>
                  <a:schemeClr val="tx1">
                    <a:tint val="82000"/>
                  </a:schemeClr>
                </a:solidFill>
              </a:defRPr>
            </a:lvl7pPr>
            <a:lvl8pPr marL="15361920" indent="0">
              <a:buNone/>
              <a:defRPr sz="7680">
                <a:solidFill>
                  <a:schemeClr val="tx1">
                    <a:tint val="82000"/>
                  </a:schemeClr>
                </a:solidFill>
              </a:defRPr>
            </a:lvl8pPr>
            <a:lvl9pPr marL="17556480" indent="0">
              <a:buNone/>
              <a:defRPr sz="768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949355D-8839-CA47-B436-6451C26FBA95}" type="datetimeFigureOut">
              <a:rPr lang="en-US" smtClean="0"/>
              <a:t>3/25/2026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5F3C13-155F-7340-8E49-03BA68356F20}" type="slidenum">
              <a:rPr lang="en-US" smtClean="0"/>
              <a:t>‹#›</a:t>
            </a:fld>
            <a:endParaRPr lang="en-US"/>
          </a:p>
        </p:txBody>
      </p:sp>
    </p:spTree>
    <p:extLst>
      <p:ext uri="{BB962C8B-B14F-4D97-AF65-F5344CB8AC3E}">
        <p14:creationId xmlns:p14="http://schemas.microsoft.com/office/powerpoint/2010/main" val="41213092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0175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22199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949355D-8839-CA47-B436-6451C26FBA95}" type="datetimeFigureOut">
              <a:rPr lang="en-US" smtClean="0"/>
              <a:t>3/25/2026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5F3C13-155F-7340-8E49-03BA68356F20}" type="slidenum">
              <a:rPr lang="en-US" smtClean="0"/>
              <a:t>‹#›</a:t>
            </a:fld>
            <a:endParaRPr lang="en-US"/>
          </a:p>
        </p:txBody>
      </p:sp>
    </p:spTree>
    <p:extLst>
      <p:ext uri="{BB962C8B-B14F-4D97-AF65-F5344CB8AC3E}">
        <p14:creationId xmlns:p14="http://schemas.microsoft.com/office/powerpoint/2010/main" val="26622194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023237" y="1752607"/>
            <a:ext cx="37856160" cy="6362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3023242" y="8069582"/>
            <a:ext cx="18568032"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4" name="Content Placeholder 3"/>
          <p:cNvSpPr>
            <a:spLocks noGrp="1"/>
          </p:cNvSpPr>
          <p:nvPr>
            <p:ph sz="half" idx="2"/>
          </p:nvPr>
        </p:nvSpPr>
        <p:spPr>
          <a:xfrm>
            <a:off x="3023242" y="12024360"/>
            <a:ext cx="18568032"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2219922" y="8069582"/>
            <a:ext cx="18659477"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6" name="Content Placeholder 5"/>
          <p:cNvSpPr>
            <a:spLocks noGrp="1"/>
          </p:cNvSpPr>
          <p:nvPr>
            <p:ph sz="quarter" idx="4"/>
          </p:nvPr>
        </p:nvSpPr>
        <p:spPr>
          <a:xfrm>
            <a:off x="22219922" y="12024360"/>
            <a:ext cx="18659477"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949355D-8839-CA47-B436-6451C26FBA95}" type="datetimeFigureOut">
              <a:rPr lang="en-US" smtClean="0"/>
              <a:t>3/25/2026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65F3C13-155F-7340-8E49-03BA68356F20}" type="slidenum">
              <a:rPr lang="en-US" smtClean="0"/>
              <a:t>‹#›</a:t>
            </a:fld>
            <a:endParaRPr lang="en-US"/>
          </a:p>
        </p:txBody>
      </p:sp>
    </p:spTree>
    <p:extLst>
      <p:ext uri="{BB962C8B-B14F-4D97-AF65-F5344CB8AC3E}">
        <p14:creationId xmlns:p14="http://schemas.microsoft.com/office/powerpoint/2010/main" val="6298317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949355D-8839-CA47-B436-6451C26FBA95}" type="datetimeFigureOut">
              <a:rPr lang="en-US" smtClean="0"/>
              <a:t>3/25/2026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65F3C13-155F-7340-8E49-03BA68356F20}" type="slidenum">
              <a:rPr lang="en-US" smtClean="0"/>
              <a:t>‹#›</a:t>
            </a:fld>
            <a:endParaRPr lang="en-US"/>
          </a:p>
        </p:txBody>
      </p:sp>
    </p:spTree>
    <p:extLst>
      <p:ext uri="{BB962C8B-B14F-4D97-AF65-F5344CB8AC3E}">
        <p14:creationId xmlns:p14="http://schemas.microsoft.com/office/powerpoint/2010/main" val="27568044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49355D-8839-CA47-B436-6451C26FBA95}" type="datetimeFigureOut">
              <a:rPr lang="en-US" smtClean="0"/>
              <a:t>3/25/2026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65F3C13-155F-7340-8E49-03BA68356F20}" type="slidenum">
              <a:rPr lang="en-US" smtClean="0"/>
              <a:t>‹#›</a:t>
            </a:fld>
            <a:endParaRPr lang="en-US"/>
          </a:p>
        </p:txBody>
      </p:sp>
    </p:spTree>
    <p:extLst>
      <p:ext uri="{BB962C8B-B14F-4D97-AF65-F5344CB8AC3E}">
        <p14:creationId xmlns:p14="http://schemas.microsoft.com/office/powerpoint/2010/main" val="7314220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a:t>Click to edit Master title style</a:t>
            </a:r>
            <a:endParaRPr lang="en-US" dirty="0"/>
          </a:p>
        </p:txBody>
      </p:sp>
      <p:sp>
        <p:nvSpPr>
          <p:cNvPr id="3" name="Content Placeholder 2"/>
          <p:cNvSpPr>
            <a:spLocks noGrp="1"/>
          </p:cNvSpPr>
          <p:nvPr>
            <p:ph idx="1"/>
          </p:nvPr>
        </p:nvSpPr>
        <p:spPr>
          <a:xfrm>
            <a:off x="18659477" y="4739647"/>
            <a:ext cx="22219920" cy="23393400"/>
          </a:xfrm>
        </p:spPr>
        <p:txBody>
          <a:bodyPr/>
          <a:lstStyle>
            <a:lvl1pPr>
              <a:defRPr sz="15360"/>
            </a:lvl1pPr>
            <a:lvl2pPr>
              <a:defRPr sz="13440"/>
            </a:lvl2pPr>
            <a:lvl3pPr>
              <a:defRPr sz="11520"/>
            </a:lvl3pPr>
            <a:lvl4pPr>
              <a:defRPr sz="9600"/>
            </a:lvl4pPr>
            <a:lvl5pPr>
              <a:defRPr sz="9600"/>
            </a:lvl5pPr>
            <a:lvl6pPr>
              <a:defRPr sz="9600"/>
            </a:lvl6pPr>
            <a:lvl7pPr>
              <a:defRPr sz="9600"/>
            </a:lvl7pPr>
            <a:lvl8pPr>
              <a:defRPr sz="9600"/>
            </a:lvl8pPr>
            <a:lvl9pPr>
              <a:defRPr sz="9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fld id="{9949355D-8839-CA47-B436-6451C26FBA95}" type="datetimeFigureOut">
              <a:rPr lang="en-US" smtClean="0"/>
              <a:t>3/25/2026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5F3C13-155F-7340-8E49-03BA68356F20}" type="slidenum">
              <a:rPr lang="en-US" smtClean="0"/>
              <a:t>‹#›</a:t>
            </a:fld>
            <a:endParaRPr lang="en-US"/>
          </a:p>
        </p:txBody>
      </p:sp>
    </p:spTree>
    <p:extLst>
      <p:ext uri="{BB962C8B-B14F-4D97-AF65-F5344CB8AC3E}">
        <p14:creationId xmlns:p14="http://schemas.microsoft.com/office/powerpoint/2010/main" val="15693199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a:t>Click to edit Master title style</a:t>
            </a:r>
            <a:endParaRPr lang="en-US" dirty="0"/>
          </a:p>
        </p:txBody>
      </p:sp>
      <p:sp>
        <p:nvSpPr>
          <p:cNvPr id="3" name="Picture Placeholder 2"/>
          <p:cNvSpPr>
            <a:spLocks noGrp="1" noChangeAspect="1"/>
          </p:cNvSpPr>
          <p:nvPr>
            <p:ph type="pic" idx="1"/>
          </p:nvPr>
        </p:nvSpPr>
        <p:spPr>
          <a:xfrm>
            <a:off x="18659477" y="4739647"/>
            <a:ext cx="22219920" cy="23393400"/>
          </a:xfrm>
        </p:spPr>
        <p:txBody>
          <a:bodyPr anchor="t"/>
          <a:lstStyle>
            <a:lvl1pPr marL="0" indent="0">
              <a:buNone/>
              <a:defRPr sz="15360"/>
            </a:lvl1pPr>
            <a:lvl2pPr marL="2194560" indent="0">
              <a:buNone/>
              <a:defRPr sz="13440"/>
            </a:lvl2pPr>
            <a:lvl3pPr marL="4389120" indent="0">
              <a:buNone/>
              <a:defRPr sz="1152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r>
              <a:rPr lang="en-US"/>
              <a:t>Click icon to add picture</a:t>
            </a:r>
            <a:endParaRPr lang="en-US" dirty="0"/>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fld id="{9949355D-8839-CA47-B436-6451C26FBA95}" type="datetimeFigureOut">
              <a:rPr lang="en-US" smtClean="0"/>
              <a:t>3/25/2026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5F3C13-155F-7340-8E49-03BA68356F20}" type="slidenum">
              <a:rPr lang="en-US" smtClean="0"/>
              <a:t>‹#›</a:t>
            </a:fld>
            <a:endParaRPr lang="en-US"/>
          </a:p>
        </p:txBody>
      </p:sp>
    </p:spTree>
    <p:extLst>
      <p:ext uri="{BB962C8B-B14F-4D97-AF65-F5344CB8AC3E}">
        <p14:creationId xmlns:p14="http://schemas.microsoft.com/office/powerpoint/2010/main" val="13162469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17520" y="1752607"/>
            <a:ext cx="37856160" cy="6362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017520" y="8763000"/>
            <a:ext cx="3785616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017520" y="30510487"/>
            <a:ext cx="9875520" cy="1752600"/>
          </a:xfrm>
          <a:prstGeom prst="rect">
            <a:avLst/>
          </a:prstGeom>
        </p:spPr>
        <p:txBody>
          <a:bodyPr vert="horz" lIns="91440" tIns="45720" rIns="91440" bIns="45720" rtlCol="0" anchor="ctr"/>
          <a:lstStyle>
            <a:lvl1pPr algn="l">
              <a:defRPr sz="5760">
                <a:solidFill>
                  <a:schemeClr val="tx1">
                    <a:tint val="82000"/>
                  </a:schemeClr>
                </a:solidFill>
              </a:defRPr>
            </a:lvl1pPr>
          </a:lstStyle>
          <a:p>
            <a:fld id="{9949355D-8839-CA47-B436-6451C26FBA95}" type="datetimeFigureOut">
              <a:rPr lang="en-US" smtClean="0"/>
              <a:t>3/25/2026</a:t>
            </a:fld>
            <a:endParaRPr lang="en-US"/>
          </a:p>
        </p:txBody>
      </p:sp>
      <p:sp>
        <p:nvSpPr>
          <p:cNvPr id="5" name="Footer Placeholder 4"/>
          <p:cNvSpPr>
            <a:spLocks noGrp="1"/>
          </p:cNvSpPr>
          <p:nvPr>
            <p:ph type="ftr" sz="quarter" idx="3"/>
          </p:nvPr>
        </p:nvSpPr>
        <p:spPr>
          <a:xfrm>
            <a:off x="14538960" y="30510487"/>
            <a:ext cx="14813280" cy="1752600"/>
          </a:xfrm>
          <a:prstGeom prst="rect">
            <a:avLst/>
          </a:prstGeom>
        </p:spPr>
        <p:txBody>
          <a:bodyPr vert="horz" lIns="91440" tIns="45720" rIns="91440" bIns="45720" rtlCol="0" anchor="ctr"/>
          <a:lstStyle>
            <a:lvl1pPr algn="ctr">
              <a:defRPr sz="576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30998160" y="30510487"/>
            <a:ext cx="9875520" cy="1752600"/>
          </a:xfrm>
          <a:prstGeom prst="rect">
            <a:avLst/>
          </a:prstGeom>
        </p:spPr>
        <p:txBody>
          <a:bodyPr vert="horz" lIns="91440" tIns="45720" rIns="91440" bIns="45720" rtlCol="0" anchor="ctr"/>
          <a:lstStyle>
            <a:lvl1pPr algn="r">
              <a:defRPr sz="5760">
                <a:solidFill>
                  <a:schemeClr val="tx1">
                    <a:tint val="82000"/>
                  </a:schemeClr>
                </a:solidFill>
              </a:defRPr>
            </a:lvl1pPr>
          </a:lstStyle>
          <a:p>
            <a:fld id="{965F3C13-155F-7340-8E49-03BA68356F20}" type="slidenum">
              <a:rPr lang="en-US" smtClean="0"/>
              <a:t>‹#›</a:t>
            </a:fld>
            <a:endParaRPr lang="en-US"/>
          </a:p>
        </p:txBody>
      </p:sp>
    </p:spTree>
    <p:extLst>
      <p:ext uri="{BB962C8B-B14F-4D97-AF65-F5344CB8AC3E}">
        <p14:creationId xmlns:p14="http://schemas.microsoft.com/office/powerpoint/2010/main" val="334630750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4389120" rtl="0" eaLnBrk="1" latinLnBrk="0" hangingPunct="1">
        <a:lnSpc>
          <a:spcPct val="90000"/>
        </a:lnSpc>
        <a:spcBef>
          <a:spcPct val="0"/>
        </a:spcBef>
        <a:buNone/>
        <a:defRPr sz="21120" kern="1200">
          <a:solidFill>
            <a:schemeClr val="tx1"/>
          </a:solidFill>
          <a:latin typeface="+mj-lt"/>
          <a:ea typeface="+mj-ea"/>
          <a:cs typeface="+mj-cs"/>
        </a:defRPr>
      </a:lvl1pPr>
    </p:titleStyle>
    <p:body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p:bodyStyle>
    <p:otherStyle>
      <a:defPPr>
        <a:defRPr lang="en-US"/>
      </a:defPPr>
      <a:lvl1pPr marL="0" algn="l" defTabSz="4389120" rtl="0" eaLnBrk="1" latinLnBrk="0" hangingPunct="1">
        <a:defRPr sz="8640" kern="1200">
          <a:solidFill>
            <a:schemeClr val="tx1"/>
          </a:solidFill>
          <a:latin typeface="+mn-lt"/>
          <a:ea typeface="+mn-ea"/>
          <a:cs typeface="+mn-cs"/>
        </a:defRPr>
      </a:lvl1pPr>
      <a:lvl2pPr marL="2194560" algn="l" defTabSz="4389120" rtl="0" eaLnBrk="1" latinLnBrk="0" hangingPunct="1">
        <a:defRPr sz="8640" kern="1200">
          <a:solidFill>
            <a:schemeClr val="tx1"/>
          </a:solidFill>
          <a:latin typeface="+mn-lt"/>
          <a:ea typeface="+mn-ea"/>
          <a:cs typeface="+mn-cs"/>
        </a:defRPr>
      </a:lvl2pPr>
      <a:lvl3pPr marL="4389120" algn="l" defTabSz="4389120" rtl="0" eaLnBrk="1" latinLnBrk="0" hangingPunct="1">
        <a:defRPr sz="8640" kern="1200">
          <a:solidFill>
            <a:schemeClr val="tx1"/>
          </a:solidFill>
          <a:latin typeface="+mn-lt"/>
          <a:ea typeface="+mn-ea"/>
          <a:cs typeface="+mn-cs"/>
        </a:defRPr>
      </a:lvl3pPr>
      <a:lvl4pPr marL="6583680" algn="l" defTabSz="4389120" rtl="0" eaLnBrk="1" latinLnBrk="0" hangingPunct="1">
        <a:defRPr sz="8640" kern="1200">
          <a:solidFill>
            <a:schemeClr val="tx1"/>
          </a:solidFill>
          <a:latin typeface="+mn-lt"/>
          <a:ea typeface="+mn-ea"/>
          <a:cs typeface="+mn-cs"/>
        </a:defRPr>
      </a:lvl4pPr>
      <a:lvl5pPr marL="8778240" algn="l" defTabSz="4389120" rtl="0" eaLnBrk="1" latinLnBrk="0" hangingPunct="1">
        <a:defRPr sz="8640" kern="1200">
          <a:solidFill>
            <a:schemeClr val="tx1"/>
          </a:solidFill>
          <a:latin typeface="+mn-lt"/>
          <a:ea typeface="+mn-ea"/>
          <a:cs typeface="+mn-cs"/>
        </a:defRPr>
      </a:lvl5pPr>
      <a:lvl6pPr marL="10972800" algn="l" defTabSz="4389120" rtl="0" eaLnBrk="1" latinLnBrk="0" hangingPunct="1">
        <a:defRPr sz="8640" kern="1200">
          <a:solidFill>
            <a:schemeClr val="tx1"/>
          </a:solidFill>
          <a:latin typeface="+mn-lt"/>
          <a:ea typeface="+mn-ea"/>
          <a:cs typeface="+mn-cs"/>
        </a:defRPr>
      </a:lvl6pPr>
      <a:lvl7pPr marL="13167360" algn="l" defTabSz="4389120" rtl="0" eaLnBrk="1" latinLnBrk="0" hangingPunct="1">
        <a:defRPr sz="8640" kern="1200">
          <a:solidFill>
            <a:schemeClr val="tx1"/>
          </a:solidFill>
          <a:latin typeface="+mn-lt"/>
          <a:ea typeface="+mn-ea"/>
          <a:cs typeface="+mn-cs"/>
        </a:defRPr>
      </a:lvl7pPr>
      <a:lvl8pPr marL="15361920" algn="l" defTabSz="4389120" rtl="0" eaLnBrk="1" latinLnBrk="0" hangingPunct="1">
        <a:defRPr sz="8640" kern="1200">
          <a:solidFill>
            <a:schemeClr val="tx1"/>
          </a:solidFill>
          <a:latin typeface="+mn-lt"/>
          <a:ea typeface="+mn-ea"/>
          <a:cs typeface="+mn-cs"/>
        </a:defRPr>
      </a:lvl8pPr>
      <a:lvl9pPr marL="17556480" algn="l" defTabSz="4389120" rtl="0" eaLnBrk="1" latinLnBrk="0" hangingPunct="1">
        <a:defRPr sz="8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jpe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Rectangle 45">
            <a:extLst>
              <a:ext uri="{FF2B5EF4-FFF2-40B4-BE49-F238E27FC236}">
                <a16:creationId xmlns:a16="http://schemas.microsoft.com/office/drawing/2014/main" id="{5E528C1F-93EA-D4E0-E6FB-3FE1CAD084CC}"/>
              </a:ext>
            </a:extLst>
          </p:cNvPr>
          <p:cNvSpPr/>
          <p:nvPr/>
        </p:nvSpPr>
        <p:spPr>
          <a:xfrm>
            <a:off x="1578259" y="5527893"/>
            <a:ext cx="29879158" cy="3041940"/>
          </a:xfrm>
          <a:prstGeom prst="rect">
            <a:avLst/>
          </a:prstGeom>
          <a:solidFill>
            <a:srgbClr val="0B234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Poster title">
            <a:extLst>
              <a:ext uri="{FF2B5EF4-FFF2-40B4-BE49-F238E27FC236}">
                <a16:creationId xmlns:a16="http://schemas.microsoft.com/office/drawing/2014/main" id="{2E1D2C00-3DAE-451C-FB44-5F3958871BA2}"/>
              </a:ext>
            </a:extLst>
          </p:cNvPr>
          <p:cNvSpPr txBox="1">
            <a:spLocks/>
          </p:cNvSpPr>
          <p:nvPr/>
        </p:nvSpPr>
        <p:spPr>
          <a:xfrm>
            <a:off x="1491431" y="1261898"/>
            <a:ext cx="29541178" cy="4025173"/>
          </a:xfrm>
          <a:prstGeom prst="rect">
            <a:avLst/>
          </a:prstGeom>
        </p:spPr>
        <p:txBody>
          <a:bodyPr vert="horz" wrap="square" lIns="0" tIns="36037" rIns="0" bIns="0" rtlCol="0" anchor="b">
            <a:spAutoFit/>
          </a:bodyPr>
          <a:lstStyle>
            <a:lvl1pPr algn="ctr" defTabSz="4389120" rtl="0" eaLnBrk="1" latinLnBrk="0" hangingPunct="1">
              <a:lnSpc>
                <a:spcPct val="90000"/>
              </a:lnSpc>
              <a:spcBef>
                <a:spcPct val="0"/>
              </a:spcBef>
              <a:buNone/>
              <a:defRPr sz="28800" kern="1200">
                <a:solidFill>
                  <a:schemeClr val="tx1"/>
                </a:solidFill>
                <a:latin typeface="+mj-lt"/>
                <a:ea typeface="+mj-ea"/>
                <a:cs typeface="+mj-cs"/>
              </a:defRPr>
            </a:lvl1pPr>
          </a:lstStyle>
          <a:p>
            <a:pPr marL="27720">
              <a:spcBef>
                <a:spcPts val="284"/>
              </a:spcBef>
            </a:pPr>
            <a:r>
              <a:rPr lang="en-US" altLang="en-US" sz="9600" dirty="0">
                <a:latin typeface="Times New Roman" panose="02020603050405020304" pitchFamily="18" charset="0"/>
                <a:cs typeface="Times New Roman" panose="02020603050405020304" pitchFamily="18" charset="0"/>
              </a:rPr>
              <a:t>Assessment of Biochar, Alum, and Iron Sulfate on Nutrient Retention and DOC-Associated Leaching in Poultry Litter Amended Soils</a:t>
            </a:r>
            <a:endParaRPr lang="en-US" sz="15600" b="1" spc="55" dirty="0">
              <a:solidFill>
                <a:srgbClr val="0B2341"/>
              </a:solidFill>
              <a:latin typeface="Avenir Next LT Pro Demi" panose="020B0504020202020204" pitchFamily="34" charset="77"/>
            </a:endParaRPr>
          </a:p>
        </p:txBody>
      </p:sp>
      <p:sp>
        <p:nvSpPr>
          <p:cNvPr id="29" name="Overview text">
            <a:extLst>
              <a:ext uri="{FF2B5EF4-FFF2-40B4-BE49-F238E27FC236}">
                <a16:creationId xmlns:a16="http://schemas.microsoft.com/office/drawing/2014/main" id="{28AD35E5-E2AA-DEED-5697-3A9444459AED}"/>
              </a:ext>
            </a:extLst>
          </p:cNvPr>
          <p:cNvSpPr txBox="1"/>
          <p:nvPr/>
        </p:nvSpPr>
        <p:spPr>
          <a:xfrm>
            <a:off x="1836253" y="5844097"/>
            <a:ext cx="29094283" cy="2533244"/>
          </a:xfrm>
          <a:prstGeom prst="rect">
            <a:avLst/>
          </a:prstGeom>
        </p:spPr>
        <p:txBody>
          <a:bodyPr vert="horz" wrap="square" lIns="0" tIns="9702" rIns="0" bIns="0" rtlCol="0">
            <a:spAutoFit/>
          </a:bodyPr>
          <a:lstStyle/>
          <a:p>
            <a:pPr marL="27720" marR="11088">
              <a:lnSpc>
                <a:spcPct val="103499"/>
              </a:lnSpc>
              <a:spcBef>
                <a:spcPts val="76"/>
              </a:spcBef>
            </a:pPr>
            <a:r>
              <a:rPr lang="en-US" sz="4000" dirty="0">
                <a:solidFill>
                  <a:schemeClr val="bg1"/>
                </a:solidFill>
                <a:latin typeface="Times New Roman" panose="02020603050405020304" pitchFamily="18" charset="0"/>
                <a:cs typeface="Times New Roman" panose="02020603050405020304" pitchFamily="18" charset="0"/>
              </a:rPr>
              <a:t>Soura </a:t>
            </a:r>
            <a:r>
              <a:rPr lang="en-US" sz="4000" dirty="0" err="1">
                <a:solidFill>
                  <a:schemeClr val="bg1"/>
                </a:solidFill>
                <a:latin typeface="Times New Roman" panose="02020603050405020304" pitchFamily="18" charset="0"/>
                <a:cs typeface="Times New Roman" panose="02020603050405020304" pitchFamily="18" charset="0"/>
              </a:rPr>
              <a:t>Shuvra</a:t>
            </a:r>
            <a:r>
              <a:rPr lang="en-US" sz="4000" dirty="0">
                <a:solidFill>
                  <a:schemeClr val="bg1"/>
                </a:solidFill>
                <a:latin typeface="Times New Roman" panose="02020603050405020304" pitchFamily="18" charset="0"/>
                <a:cs typeface="Times New Roman" panose="02020603050405020304" pitchFamily="18" charset="0"/>
              </a:rPr>
              <a:t> Gupta</a:t>
            </a:r>
            <a:r>
              <a:rPr lang="en-US" sz="4000" baseline="30000" dirty="0">
                <a:solidFill>
                  <a:schemeClr val="bg1"/>
                </a:solidFill>
                <a:latin typeface="Times New Roman" panose="02020603050405020304" pitchFamily="18" charset="0"/>
                <a:cs typeface="Times New Roman" panose="02020603050405020304" pitchFamily="18" charset="0"/>
              </a:rPr>
              <a:t>1</a:t>
            </a:r>
            <a:r>
              <a:rPr lang="en-US" sz="4000" dirty="0">
                <a:solidFill>
                  <a:schemeClr val="bg1"/>
                </a:solidFill>
                <a:latin typeface="Times New Roman" panose="02020603050405020304" pitchFamily="18" charset="0"/>
                <a:cs typeface="Times New Roman" panose="02020603050405020304" pitchFamily="18" charset="0"/>
              </a:rPr>
              <a:t>, Rishi Prasad</a:t>
            </a:r>
            <a:r>
              <a:rPr lang="en-US" sz="4000" baseline="30000" dirty="0">
                <a:solidFill>
                  <a:schemeClr val="bg1"/>
                </a:solidFill>
                <a:latin typeface="Times New Roman" panose="02020603050405020304" pitchFamily="18" charset="0"/>
                <a:cs typeface="Times New Roman" panose="02020603050405020304" pitchFamily="18" charset="0"/>
              </a:rPr>
              <a:t>1</a:t>
            </a:r>
            <a:r>
              <a:rPr lang="en-US" sz="4000" dirty="0">
                <a:solidFill>
                  <a:schemeClr val="bg1"/>
                </a:solidFill>
                <a:latin typeface="Times New Roman" panose="02020603050405020304" pitchFamily="18" charset="0"/>
                <a:cs typeface="Times New Roman" panose="02020603050405020304" pitchFamily="18" charset="0"/>
              </a:rPr>
              <a:t>*, Debolina Chakraborty</a:t>
            </a:r>
            <a:r>
              <a:rPr lang="en-US" sz="4000" baseline="30000" dirty="0">
                <a:solidFill>
                  <a:schemeClr val="bg1"/>
                </a:solidFill>
                <a:latin typeface="Times New Roman" panose="02020603050405020304" pitchFamily="18" charset="0"/>
                <a:cs typeface="Times New Roman" panose="02020603050405020304" pitchFamily="18" charset="0"/>
              </a:rPr>
              <a:t>2</a:t>
            </a:r>
            <a:r>
              <a:rPr lang="en-US" sz="4000" dirty="0">
                <a:solidFill>
                  <a:schemeClr val="bg1"/>
                </a:solidFill>
                <a:latin typeface="Times New Roman" panose="02020603050405020304" pitchFamily="18" charset="0"/>
                <a:cs typeface="Times New Roman" panose="02020603050405020304" pitchFamily="18" charset="0"/>
              </a:rPr>
              <a:t>,</a:t>
            </a:r>
            <a:r>
              <a:rPr lang="en-US" sz="4000" baseline="30000" dirty="0">
                <a:solidFill>
                  <a:schemeClr val="bg1"/>
                </a:solidFill>
                <a:latin typeface="Times New Roman" panose="02020603050405020304" pitchFamily="18" charset="0"/>
                <a:cs typeface="Times New Roman" panose="02020603050405020304" pitchFamily="18" charset="0"/>
              </a:rPr>
              <a:t> </a:t>
            </a:r>
            <a:r>
              <a:rPr lang="en-US" sz="4000" dirty="0">
                <a:solidFill>
                  <a:schemeClr val="bg1"/>
                </a:solidFill>
                <a:latin typeface="Times New Roman" panose="02020603050405020304" pitchFamily="18" charset="0"/>
                <a:cs typeface="Times New Roman" panose="02020603050405020304" pitchFamily="18" charset="0"/>
              </a:rPr>
              <a:t>and Prasenjit Ray</a:t>
            </a:r>
            <a:r>
              <a:rPr lang="en-US" sz="4000" baseline="30000" dirty="0">
                <a:solidFill>
                  <a:schemeClr val="bg1"/>
                </a:solidFill>
                <a:latin typeface="Times New Roman" panose="02020603050405020304" pitchFamily="18" charset="0"/>
                <a:cs typeface="Times New Roman" panose="02020603050405020304" pitchFamily="18" charset="0"/>
              </a:rPr>
              <a:t>1</a:t>
            </a:r>
            <a:r>
              <a:rPr lang="en-US" sz="4000" dirty="0">
                <a:solidFill>
                  <a:schemeClr val="bg1"/>
                </a:solidFill>
                <a:latin typeface="Times New Roman" panose="02020603050405020304" pitchFamily="18" charset="0"/>
                <a:cs typeface="Times New Roman" panose="02020603050405020304" pitchFamily="18" charset="0"/>
              </a:rPr>
              <a:t> </a:t>
            </a:r>
          </a:p>
          <a:p>
            <a:pPr marL="27720" marR="11088">
              <a:lnSpc>
                <a:spcPct val="103499"/>
              </a:lnSpc>
              <a:spcBef>
                <a:spcPts val="76"/>
              </a:spcBef>
            </a:pPr>
            <a:r>
              <a:rPr lang="en-US" sz="4000" baseline="30000" dirty="0">
                <a:solidFill>
                  <a:schemeClr val="bg1"/>
                </a:solidFill>
                <a:latin typeface="Times New Roman" panose="02020603050405020304" pitchFamily="18" charset="0"/>
                <a:cs typeface="Times New Roman" panose="02020603050405020304" pitchFamily="18" charset="0"/>
              </a:rPr>
              <a:t>1</a:t>
            </a:r>
            <a:r>
              <a:rPr lang="en-US" sz="4000" dirty="0">
                <a:solidFill>
                  <a:schemeClr val="bg1"/>
                </a:solidFill>
                <a:latin typeface="Times New Roman" panose="02020603050405020304" pitchFamily="18" charset="0"/>
                <a:cs typeface="Times New Roman" panose="02020603050405020304" pitchFamily="18" charset="0"/>
              </a:rPr>
              <a:t>Animal Waste and Environmental Nutrient Management Laboratory, Department of Crop, Soil, and Environmental Sciences, Auburn University, Auburn, AL, United States, </a:t>
            </a:r>
          </a:p>
          <a:p>
            <a:pPr marL="27720" marR="11088">
              <a:lnSpc>
                <a:spcPct val="103499"/>
              </a:lnSpc>
              <a:spcBef>
                <a:spcPts val="76"/>
              </a:spcBef>
            </a:pPr>
            <a:r>
              <a:rPr lang="en-US" sz="4000" baseline="30000" dirty="0">
                <a:solidFill>
                  <a:schemeClr val="bg1"/>
                </a:solidFill>
                <a:latin typeface="Times New Roman" panose="02020603050405020304" pitchFamily="18" charset="0"/>
                <a:cs typeface="Times New Roman" panose="02020603050405020304" pitchFamily="18" charset="0"/>
              </a:rPr>
              <a:t>2</a:t>
            </a:r>
            <a:r>
              <a:rPr lang="en-US" sz="4000" dirty="0">
                <a:solidFill>
                  <a:schemeClr val="bg1"/>
                </a:solidFill>
                <a:latin typeface="Times New Roman" panose="02020603050405020304" pitchFamily="18" charset="0"/>
                <a:cs typeface="Times New Roman" panose="02020603050405020304" pitchFamily="18" charset="0"/>
              </a:rPr>
              <a:t>Department of Biosystems Engineering, Auburn University, Auburn, AL, United States</a:t>
            </a:r>
            <a:endParaRPr sz="4000" dirty="0">
              <a:solidFill>
                <a:schemeClr val="bg1"/>
              </a:solidFill>
              <a:latin typeface="Times New Roman" panose="02020603050405020304" pitchFamily="18" charset="0"/>
              <a:cs typeface="Times New Roman" panose="02020603050405020304" pitchFamily="18" charset="0"/>
            </a:endParaRPr>
          </a:p>
        </p:txBody>
      </p:sp>
      <p:sp>
        <p:nvSpPr>
          <p:cNvPr id="31" name="Section 1 head">
            <a:extLst>
              <a:ext uri="{FF2B5EF4-FFF2-40B4-BE49-F238E27FC236}">
                <a16:creationId xmlns:a16="http://schemas.microsoft.com/office/drawing/2014/main" id="{DC4EDE34-DB54-D2F6-5FBA-DFDB7E422A3A}"/>
              </a:ext>
            </a:extLst>
          </p:cNvPr>
          <p:cNvSpPr txBox="1"/>
          <p:nvPr/>
        </p:nvSpPr>
        <p:spPr>
          <a:xfrm>
            <a:off x="1439707" y="16459200"/>
            <a:ext cx="9889380" cy="878321"/>
          </a:xfrm>
          <a:prstGeom prst="rect">
            <a:avLst/>
          </a:prstGeom>
        </p:spPr>
        <p:txBody>
          <a:bodyPr vert="horz" wrap="square" lIns="0" tIns="296612" rIns="0" bIns="0" rtlCol="0">
            <a:spAutoFit/>
          </a:bodyPr>
          <a:lstStyle/>
          <a:p>
            <a:pPr marL="27720" marR="1837855">
              <a:lnSpc>
                <a:spcPct val="77000"/>
              </a:lnSpc>
              <a:spcBef>
                <a:spcPts val="2335"/>
              </a:spcBef>
            </a:pPr>
            <a:r>
              <a:rPr lang="en-US" sz="4800" b="1" i="1" dirty="0">
                <a:solidFill>
                  <a:srgbClr val="0B2341"/>
                </a:solidFill>
                <a:latin typeface="Avenir Next LT Pro Demi" panose="020B0504020202020204" pitchFamily="34" charset="77"/>
                <a:cs typeface="AcuminProExtraCond-BlackItalic"/>
              </a:rPr>
              <a:t>Introduction</a:t>
            </a:r>
            <a:endParaRPr sz="6000" b="1" i="1" dirty="0">
              <a:solidFill>
                <a:srgbClr val="0B2341"/>
              </a:solidFill>
              <a:latin typeface="Avenir Next LT Pro Demi" panose="020B0504020202020204" pitchFamily="34" charset="77"/>
              <a:cs typeface="AcuminProExtraCond-BlackItalic"/>
            </a:endParaRPr>
          </a:p>
        </p:txBody>
      </p:sp>
      <p:sp>
        <p:nvSpPr>
          <p:cNvPr id="32" name="Section 1 text">
            <a:extLst>
              <a:ext uri="{FF2B5EF4-FFF2-40B4-BE49-F238E27FC236}">
                <a16:creationId xmlns:a16="http://schemas.microsoft.com/office/drawing/2014/main" id="{A78A48AF-06F4-2D9F-AF93-8DAB48B07825}"/>
              </a:ext>
            </a:extLst>
          </p:cNvPr>
          <p:cNvSpPr txBox="1"/>
          <p:nvPr/>
        </p:nvSpPr>
        <p:spPr>
          <a:xfrm>
            <a:off x="1324495" y="17354364"/>
            <a:ext cx="10313855" cy="6304614"/>
          </a:xfrm>
          <a:prstGeom prst="rect">
            <a:avLst/>
          </a:prstGeom>
        </p:spPr>
        <p:txBody>
          <a:bodyPr vert="horz" wrap="square" lIns="0" tIns="296612" rIns="0" bIns="0" rtlCol="0">
            <a:spAutoFit/>
          </a:bodyPr>
          <a:lstStyle/>
          <a:p>
            <a:pPr marL="484920" marR="94249" indent="-457200" algn="just">
              <a:lnSpc>
                <a:spcPct val="104600"/>
              </a:lnSpc>
              <a:spcBef>
                <a:spcPts val="873"/>
              </a:spcBef>
              <a:buFont typeface="Wingdings" panose="05000000000000000000" pitchFamily="2" charset="2"/>
              <a:buChar char="Ø"/>
            </a:pPr>
            <a:r>
              <a:rPr lang="en-US" sz="3200" dirty="0">
                <a:latin typeface="Times New Roman" panose="02020603050405020304" pitchFamily="18" charset="0"/>
                <a:cs typeface="Times New Roman" panose="02020603050405020304" pitchFamily="18" charset="0"/>
              </a:rPr>
              <a:t>Repeated manure applications can cause gradual nitrate (NO</a:t>
            </a:r>
            <a:r>
              <a:rPr lang="en-US" sz="3200" baseline="-25000" dirty="0">
                <a:latin typeface="Times New Roman" panose="02020603050405020304" pitchFamily="18" charset="0"/>
                <a:cs typeface="Times New Roman" panose="02020603050405020304" pitchFamily="18" charset="0"/>
              </a:rPr>
              <a:t>3</a:t>
            </a:r>
            <a:r>
              <a:rPr lang="en-US" sz="3200" dirty="0">
                <a:latin typeface="Times New Roman" panose="02020603050405020304" pitchFamily="18" charset="0"/>
                <a:cs typeface="Times New Roman" panose="02020603050405020304" pitchFamily="18" charset="0"/>
              </a:rPr>
              <a:t>-N) leaching and the accumulation of phosphorus (P) throughout the soil profile </a:t>
            </a:r>
          </a:p>
          <a:p>
            <a:pPr marL="484920" marR="94249" indent="-457200" algn="just">
              <a:lnSpc>
                <a:spcPct val="104600"/>
              </a:lnSpc>
              <a:spcBef>
                <a:spcPts val="873"/>
              </a:spcBef>
              <a:buFont typeface="Wingdings" panose="05000000000000000000" pitchFamily="2" charset="2"/>
              <a:buChar char="Ø"/>
            </a:pPr>
            <a:r>
              <a:rPr lang="en-US" sz="3200" dirty="0">
                <a:latin typeface="Times New Roman" panose="02020603050405020304" pitchFamily="18" charset="0"/>
                <a:cs typeface="Times New Roman" panose="02020603050405020304" pitchFamily="18" charset="0"/>
              </a:rPr>
              <a:t>The excess P (legacy P) leaches in the form of dissolved P (PO</a:t>
            </a:r>
            <a:r>
              <a:rPr lang="en-US" sz="3200" baseline="-25000" dirty="0">
                <a:latin typeface="Times New Roman" panose="02020603050405020304" pitchFamily="18" charset="0"/>
                <a:cs typeface="Times New Roman" panose="02020603050405020304" pitchFamily="18" charset="0"/>
              </a:rPr>
              <a:t>4</a:t>
            </a:r>
            <a:r>
              <a:rPr lang="en-US" sz="3200" dirty="0">
                <a:latin typeface="Times New Roman" panose="02020603050405020304" pitchFamily="18" charset="0"/>
                <a:cs typeface="Times New Roman" panose="02020603050405020304" pitchFamily="18" charset="0"/>
              </a:rPr>
              <a:t>-P) and poses a persistent threat to groundwater quality (Dari et al., 2018). </a:t>
            </a:r>
          </a:p>
          <a:p>
            <a:pPr marL="484920" marR="94249" indent="-457200" algn="just">
              <a:lnSpc>
                <a:spcPct val="104600"/>
              </a:lnSpc>
              <a:spcBef>
                <a:spcPts val="873"/>
              </a:spcBef>
              <a:buFont typeface="Wingdings" panose="05000000000000000000" pitchFamily="2" charset="2"/>
              <a:buChar char="Ø"/>
            </a:pPr>
            <a:r>
              <a:rPr lang="en-US" sz="3200" dirty="0">
                <a:latin typeface="Times New Roman" panose="02020603050405020304" pitchFamily="18" charset="0"/>
                <a:cs typeface="Times New Roman" panose="02020603050405020304" pitchFamily="18" charset="0"/>
              </a:rPr>
              <a:t>Conventional amendments, i.e., alum and iron sulfate, effectively immobilize nutrients but may induce soil acidification. </a:t>
            </a:r>
          </a:p>
          <a:p>
            <a:pPr marL="484920" marR="94249" indent="-457200" algn="just">
              <a:lnSpc>
                <a:spcPct val="104600"/>
              </a:lnSpc>
              <a:spcBef>
                <a:spcPts val="873"/>
              </a:spcBef>
              <a:buFont typeface="Wingdings" panose="05000000000000000000" pitchFamily="2" charset="2"/>
              <a:buChar char="Ø"/>
            </a:pPr>
            <a:r>
              <a:rPr lang="en-US" sz="3200" dirty="0">
                <a:latin typeface="Times New Roman" panose="02020603050405020304" pitchFamily="18" charset="0"/>
                <a:cs typeface="Times New Roman" panose="02020603050405020304" pitchFamily="18" charset="0"/>
              </a:rPr>
              <a:t>The role of BC can be a sustainable alternative to restrict nutrient movement.</a:t>
            </a:r>
            <a:r>
              <a:rPr sz="3200" spc="-22" dirty="0">
                <a:solidFill>
                  <a:srgbClr val="0B2341"/>
                </a:solidFill>
                <a:latin typeface="Avenir Next LT Pro" panose="020B0504020202020204" pitchFamily="34" charset="77"/>
                <a:cs typeface="AcuminProSemiCond-Medium"/>
              </a:rPr>
              <a:t>.</a:t>
            </a:r>
            <a:endParaRPr sz="3200" dirty="0">
              <a:solidFill>
                <a:srgbClr val="0B2341"/>
              </a:solidFill>
              <a:latin typeface="Avenir Next LT Pro" panose="020B0504020202020204" pitchFamily="34" charset="77"/>
              <a:cs typeface="AcuminProSemiCond-Medium"/>
            </a:endParaRPr>
          </a:p>
        </p:txBody>
      </p:sp>
      <p:sp>
        <p:nvSpPr>
          <p:cNvPr id="35" name="Section 2 text column 1">
            <a:extLst>
              <a:ext uri="{FF2B5EF4-FFF2-40B4-BE49-F238E27FC236}">
                <a16:creationId xmlns:a16="http://schemas.microsoft.com/office/drawing/2014/main" id="{4B450CFE-4A64-4CC2-B046-749BDCDDBEBA}"/>
              </a:ext>
            </a:extLst>
          </p:cNvPr>
          <p:cNvSpPr txBox="1"/>
          <p:nvPr/>
        </p:nvSpPr>
        <p:spPr>
          <a:xfrm>
            <a:off x="12358991" y="9730046"/>
            <a:ext cx="9735659" cy="10510010"/>
          </a:xfrm>
          <a:prstGeom prst="rect">
            <a:avLst/>
          </a:prstGeom>
        </p:spPr>
        <p:txBody>
          <a:bodyPr vert="horz" wrap="square" lIns="0" tIns="13860" rIns="0" bIns="0" rtlCol="0">
            <a:spAutoFit/>
          </a:bodyPr>
          <a:lstStyle/>
          <a:p>
            <a:pPr marL="484920" marR="11088" indent="-457200">
              <a:lnSpc>
                <a:spcPct val="104600"/>
              </a:lnSpc>
              <a:spcBef>
                <a:spcPts val="109"/>
              </a:spcBef>
              <a:buFont typeface="Wingdings" panose="05000000000000000000" pitchFamily="2" charset="2"/>
              <a:buChar char="Ø"/>
            </a:pPr>
            <a:r>
              <a:rPr lang="en-US" sz="3200" dirty="0">
                <a:latin typeface="Times New Roman" panose="02020603050405020304" pitchFamily="18" charset="0"/>
                <a:cs typeface="Times New Roman" panose="02020603050405020304" pitchFamily="18" charset="0"/>
              </a:rPr>
              <a:t>An in-situ pot experiment under open field conditions</a:t>
            </a:r>
          </a:p>
          <a:p>
            <a:pPr marL="484920" marR="11088" indent="-457200">
              <a:lnSpc>
                <a:spcPct val="104600"/>
              </a:lnSpc>
              <a:spcBef>
                <a:spcPts val="109"/>
              </a:spcBef>
              <a:buFont typeface="Wingdings" panose="05000000000000000000" pitchFamily="2" charset="2"/>
              <a:buChar char="Ø"/>
            </a:pPr>
            <a:r>
              <a:rPr lang="en-US" sz="3200" dirty="0">
                <a:latin typeface="Times New Roman" panose="02020603050405020304" pitchFamily="18" charset="0"/>
                <a:cs typeface="Times New Roman" panose="02020603050405020304" pitchFamily="18" charset="0"/>
              </a:rPr>
              <a:t>Soil: Loamy sand (0-15 cm)</a:t>
            </a:r>
          </a:p>
          <a:p>
            <a:pPr marL="484920" marR="11088" indent="-457200">
              <a:lnSpc>
                <a:spcPct val="104600"/>
              </a:lnSpc>
              <a:spcBef>
                <a:spcPts val="109"/>
              </a:spcBef>
              <a:buFont typeface="Wingdings" panose="05000000000000000000" pitchFamily="2" charset="2"/>
              <a:buChar char="Ø"/>
            </a:pPr>
            <a:r>
              <a:rPr lang="en-US" sz="3200" dirty="0">
                <a:latin typeface="Times New Roman" panose="02020603050405020304" pitchFamily="18" charset="0"/>
                <a:cs typeface="Times New Roman" panose="02020603050405020304" pitchFamily="18" charset="0"/>
              </a:rPr>
              <a:t>Crop: Corn (Zea mays var. DKC70-45)</a:t>
            </a:r>
          </a:p>
          <a:p>
            <a:pPr marL="484920" marR="11088" indent="-457200">
              <a:lnSpc>
                <a:spcPct val="104600"/>
              </a:lnSpc>
              <a:spcBef>
                <a:spcPts val="109"/>
              </a:spcBef>
              <a:buFont typeface="Wingdings" panose="05000000000000000000" pitchFamily="2" charset="2"/>
              <a:buChar char="Ø"/>
            </a:pPr>
            <a:r>
              <a:rPr lang="en-US" sz="3200" dirty="0">
                <a:latin typeface="Times New Roman" panose="02020603050405020304" pitchFamily="18" charset="0"/>
                <a:cs typeface="Times New Roman" panose="02020603050405020304" pitchFamily="18" charset="0"/>
              </a:rPr>
              <a:t>Treatments: </a:t>
            </a:r>
          </a:p>
          <a:p>
            <a:pPr marL="599220" marR="11088" indent="-571500">
              <a:lnSpc>
                <a:spcPct val="104600"/>
              </a:lnSpc>
              <a:spcBef>
                <a:spcPts val="109"/>
              </a:spcBef>
              <a:buAutoNum type="romanLcParenBoth"/>
            </a:pPr>
            <a:r>
              <a:rPr lang="en-US" sz="3200" dirty="0">
                <a:latin typeface="Times New Roman" panose="02020603050405020304" pitchFamily="18" charset="0"/>
                <a:cs typeface="Times New Roman" panose="02020603050405020304" pitchFamily="18" charset="0"/>
              </a:rPr>
              <a:t>soil without PL (T1) </a:t>
            </a:r>
          </a:p>
          <a:p>
            <a:pPr marL="599220" marR="11088" indent="-571500">
              <a:lnSpc>
                <a:spcPct val="104600"/>
              </a:lnSpc>
              <a:spcBef>
                <a:spcPts val="109"/>
              </a:spcBef>
              <a:buAutoNum type="romanLcParenBoth"/>
            </a:pPr>
            <a:r>
              <a:rPr lang="en-US" sz="3200" dirty="0">
                <a:latin typeface="Times New Roman" panose="02020603050405020304" pitchFamily="18" charset="0"/>
                <a:cs typeface="Times New Roman" panose="02020603050405020304" pitchFamily="18" charset="0"/>
              </a:rPr>
              <a:t>soil with 20 t ha</a:t>
            </a:r>
            <a:r>
              <a:rPr lang="en-US" sz="3200" baseline="30000" dirty="0">
                <a:latin typeface="Times New Roman" panose="02020603050405020304" pitchFamily="18" charset="0"/>
                <a:cs typeface="Times New Roman" panose="02020603050405020304" pitchFamily="18" charset="0"/>
              </a:rPr>
              <a:t>-1</a:t>
            </a:r>
            <a:r>
              <a:rPr lang="en-US" sz="3200" dirty="0">
                <a:latin typeface="Times New Roman" panose="02020603050405020304" pitchFamily="18" charset="0"/>
                <a:cs typeface="Times New Roman" panose="02020603050405020304" pitchFamily="18" charset="0"/>
              </a:rPr>
              <a:t> PL (T2)</a:t>
            </a:r>
          </a:p>
          <a:p>
            <a:pPr marL="599220" marR="11088" indent="-571500">
              <a:lnSpc>
                <a:spcPct val="104600"/>
              </a:lnSpc>
              <a:spcBef>
                <a:spcPts val="109"/>
              </a:spcBef>
              <a:buAutoNum type="romanLcParenBoth"/>
            </a:pPr>
            <a:r>
              <a:rPr lang="en-US" sz="3200" dirty="0">
                <a:latin typeface="Times New Roman" panose="02020603050405020304" pitchFamily="18" charset="0"/>
                <a:cs typeface="Times New Roman" panose="02020603050405020304" pitchFamily="18" charset="0"/>
              </a:rPr>
              <a:t>soil with 20 t ha</a:t>
            </a:r>
            <a:r>
              <a:rPr lang="en-US" sz="3200" baseline="30000" dirty="0">
                <a:latin typeface="Times New Roman" panose="02020603050405020304" pitchFamily="18" charset="0"/>
                <a:cs typeface="Times New Roman" panose="02020603050405020304" pitchFamily="18" charset="0"/>
              </a:rPr>
              <a:t>-1</a:t>
            </a:r>
            <a:r>
              <a:rPr lang="en-US" sz="3200" dirty="0">
                <a:latin typeface="Times New Roman" panose="02020603050405020304" pitchFamily="18" charset="0"/>
                <a:cs typeface="Times New Roman" panose="02020603050405020304" pitchFamily="18" charset="0"/>
              </a:rPr>
              <a:t> PL + 10% BC-1 (T3)</a:t>
            </a:r>
          </a:p>
          <a:p>
            <a:pPr marL="599220" marR="11088" indent="-571500">
              <a:lnSpc>
                <a:spcPct val="104600"/>
              </a:lnSpc>
              <a:spcBef>
                <a:spcPts val="109"/>
              </a:spcBef>
              <a:buAutoNum type="romanLcParenBoth"/>
            </a:pPr>
            <a:r>
              <a:rPr lang="en-US" sz="3200" dirty="0">
                <a:latin typeface="Times New Roman" panose="02020603050405020304" pitchFamily="18" charset="0"/>
                <a:cs typeface="Times New Roman" panose="02020603050405020304" pitchFamily="18" charset="0"/>
              </a:rPr>
              <a:t>soil with 20 t ha</a:t>
            </a:r>
            <a:r>
              <a:rPr lang="en-US" sz="3200" baseline="30000" dirty="0">
                <a:latin typeface="Times New Roman" panose="02020603050405020304" pitchFamily="18" charset="0"/>
                <a:cs typeface="Times New Roman" panose="02020603050405020304" pitchFamily="18" charset="0"/>
              </a:rPr>
              <a:t>-1</a:t>
            </a:r>
            <a:r>
              <a:rPr lang="en-US" sz="3200" dirty="0">
                <a:latin typeface="Times New Roman" panose="02020603050405020304" pitchFamily="18" charset="0"/>
                <a:cs typeface="Times New Roman" panose="02020603050405020304" pitchFamily="18" charset="0"/>
              </a:rPr>
              <a:t> PL + 10% BC-2 (T4)</a:t>
            </a:r>
          </a:p>
          <a:p>
            <a:pPr marL="599220" marR="11088" indent="-571500">
              <a:lnSpc>
                <a:spcPct val="104600"/>
              </a:lnSpc>
              <a:spcBef>
                <a:spcPts val="109"/>
              </a:spcBef>
              <a:buAutoNum type="romanLcParenBoth"/>
            </a:pPr>
            <a:r>
              <a:rPr lang="en-US" sz="3200" dirty="0">
                <a:latin typeface="Times New Roman" panose="02020603050405020304" pitchFamily="18" charset="0"/>
                <a:cs typeface="Times New Roman" panose="02020603050405020304" pitchFamily="18" charset="0"/>
              </a:rPr>
              <a:t>soil with 20 t ha</a:t>
            </a:r>
            <a:r>
              <a:rPr lang="en-US" sz="3200" baseline="30000" dirty="0">
                <a:latin typeface="Times New Roman" panose="02020603050405020304" pitchFamily="18" charset="0"/>
                <a:cs typeface="Times New Roman" panose="02020603050405020304" pitchFamily="18" charset="0"/>
              </a:rPr>
              <a:t>-1</a:t>
            </a:r>
            <a:r>
              <a:rPr lang="en-US" sz="3200" dirty="0">
                <a:latin typeface="Times New Roman" panose="02020603050405020304" pitchFamily="18" charset="0"/>
                <a:cs typeface="Times New Roman" panose="02020603050405020304" pitchFamily="18" charset="0"/>
              </a:rPr>
              <a:t> PL + 10% alum (T5) </a:t>
            </a:r>
          </a:p>
          <a:p>
            <a:pPr marL="599220" marR="11088" indent="-571500">
              <a:lnSpc>
                <a:spcPct val="104600"/>
              </a:lnSpc>
              <a:spcBef>
                <a:spcPts val="109"/>
              </a:spcBef>
              <a:buAutoNum type="romanLcParenBoth"/>
            </a:pPr>
            <a:r>
              <a:rPr lang="en-US" sz="3200" dirty="0">
                <a:latin typeface="Times New Roman" panose="02020603050405020304" pitchFamily="18" charset="0"/>
                <a:cs typeface="Times New Roman" panose="02020603050405020304" pitchFamily="18" charset="0"/>
              </a:rPr>
              <a:t>soil with 20 t ha</a:t>
            </a:r>
            <a:r>
              <a:rPr lang="en-US" sz="3200" baseline="30000" dirty="0">
                <a:latin typeface="Times New Roman" panose="02020603050405020304" pitchFamily="18" charset="0"/>
                <a:cs typeface="Times New Roman" panose="02020603050405020304" pitchFamily="18" charset="0"/>
              </a:rPr>
              <a:t>-1</a:t>
            </a:r>
            <a:r>
              <a:rPr lang="en-US" sz="3200" dirty="0">
                <a:latin typeface="Times New Roman" panose="02020603050405020304" pitchFamily="18" charset="0"/>
                <a:cs typeface="Times New Roman" panose="02020603050405020304" pitchFamily="18" charset="0"/>
              </a:rPr>
              <a:t> PL + 10% iron sulfate (T6)</a:t>
            </a:r>
          </a:p>
          <a:p>
            <a:pPr marL="484920" marR="11088" indent="-457200">
              <a:lnSpc>
                <a:spcPct val="104600"/>
              </a:lnSpc>
              <a:spcBef>
                <a:spcPts val="109"/>
              </a:spcBef>
              <a:buFont typeface="Wingdings" panose="05000000000000000000" pitchFamily="2" charset="2"/>
              <a:buChar char="Ø"/>
            </a:pPr>
            <a:r>
              <a:rPr lang="en-US" sz="3200" dirty="0">
                <a:latin typeface="Times New Roman" panose="02020603050405020304" pitchFamily="18" charset="0"/>
                <a:cs typeface="Times New Roman" panose="02020603050405020304" pitchFamily="18" charset="0"/>
              </a:rPr>
              <a:t>Replications: 4</a:t>
            </a:r>
          </a:p>
          <a:p>
            <a:pPr marL="484920" marR="11088" indent="-457200">
              <a:lnSpc>
                <a:spcPct val="104600"/>
              </a:lnSpc>
              <a:spcBef>
                <a:spcPts val="109"/>
              </a:spcBef>
              <a:buFont typeface="Wingdings" panose="05000000000000000000" pitchFamily="2" charset="2"/>
              <a:buChar char="Ø"/>
            </a:pPr>
            <a:r>
              <a:rPr lang="en-US" sz="3200" dirty="0">
                <a:latin typeface="Times New Roman" panose="02020603050405020304" pitchFamily="18" charset="0"/>
                <a:cs typeface="Times New Roman" panose="02020603050405020304" pitchFamily="18" charset="0"/>
              </a:rPr>
              <a:t>Design: CRD</a:t>
            </a:r>
          </a:p>
          <a:p>
            <a:pPr marL="484920" marR="11088" indent="-457200">
              <a:lnSpc>
                <a:spcPct val="104600"/>
              </a:lnSpc>
              <a:spcBef>
                <a:spcPts val="109"/>
              </a:spcBef>
              <a:buFont typeface="Wingdings" panose="05000000000000000000" pitchFamily="2" charset="2"/>
              <a:buChar char="Ø"/>
            </a:pPr>
            <a:r>
              <a:rPr lang="en-US" sz="3200" dirty="0">
                <a:latin typeface="Times New Roman" panose="02020603050405020304" pitchFamily="18" charset="0"/>
                <a:cs typeface="Times New Roman" panose="02020603050405020304" pitchFamily="18" charset="0"/>
              </a:rPr>
              <a:t>Rainfall events: 5 </a:t>
            </a:r>
          </a:p>
          <a:p>
            <a:pPr marL="484920" marR="11088" indent="-457200">
              <a:lnSpc>
                <a:spcPct val="104600"/>
              </a:lnSpc>
              <a:spcBef>
                <a:spcPts val="109"/>
              </a:spcBef>
              <a:buFont typeface="Wingdings" panose="05000000000000000000" pitchFamily="2" charset="2"/>
              <a:buChar char="ü"/>
            </a:pPr>
            <a:r>
              <a:rPr lang="en-US" sz="3200" dirty="0">
                <a:latin typeface="Times New Roman" panose="02020603050405020304" pitchFamily="18" charset="0"/>
                <a:cs typeface="Times New Roman" panose="02020603050405020304" pitchFamily="18" charset="0"/>
              </a:rPr>
              <a:t>E1 (210 mm) = 1 day before planting</a:t>
            </a:r>
          </a:p>
          <a:p>
            <a:pPr marL="484920" marR="11088" indent="-457200">
              <a:lnSpc>
                <a:spcPct val="104600"/>
              </a:lnSpc>
              <a:spcBef>
                <a:spcPts val="109"/>
              </a:spcBef>
              <a:buFont typeface="Wingdings" panose="05000000000000000000" pitchFamily="2" charset="2"/>
              <a:buChar char="ü"/>
            </a:pPr>
            <a:r>
              <a:rPr lang="en-US" sz="3200" dirty="0">
                <a:latin typeface="Times New Roman" panose="02020603050405020304" pitchFamily="18" charset="0"/>
                <a:cs typeface="Times New Roman" panose="02020603050405020304" pitchFamily="18" charset="0"/>
              </a:rPr>
              <a:t>E2  (51 mm) = 4 days after planting</a:t>
            </a:r>
          </a:p>
          <a:p>
            <a:pPr marL="484920" marR="11088" indent="-457200">
              <a:lnSpc>
                <a:spcPct val="104600"/>
              </a:lnSpc>
              <a:spcBef>
                <a:spcPts val="109"/>
              </a:spcBef>
              <a:buFont typeface="Wingdings" panose="05000000000000000000" pitchFamily="2" charset="2"/>
              <a:buChar char="ü"/>
            </a:pPr>
            <a:r>
              <a:rPr lang="en-US" sz="3200" dirty="0">
                <a:latin typeface="Times New Roman" panose="02020603050405020304" pitchFamily="18" charset="0"/>
                <a:cs typeface="Times New Roman" panose="02020603050405020304" pitchFamily="18" charset="0"/>
              </a:rPr>
              <a:t>E3 (76 mm) = 20 days after planting</a:t>
            </a:r>
          </a:p>
          <a:p>
            <a:pPr marL="484920" marR="11088" indent="-457200">
              <a:lnSpc>
                <a:spcPct val="104600"/>
              </a:lnSpc>
              <a:spcBef>
                <a:spcPts val="109"/>
              </a:spcBef>
              <a:buFont typeface="Wingdings" panose="05000000000000000000" pitchFamily="2" charset="2"/>
              <a:buChar char="ü"/>
            </a:pPr>
            <a:r>
              <a:rPr lang="en-US" sz="3200" dirty="0">
                <a:latin typeface="Times New Roman" panose="02020603050405020304" pitchFamily="18" charset="0"/>
                <a:cs typeface="Times New Roman" panose="02020603050405020304" pitchFamily="18" charset="0"/>
              </a:rPr>
              <a:t>E4 (19 mm) = 40 days after planting</a:t>
            </a:r>
          </a:p>
          <a:p>
            <a:pPr marL="484920" marR="11088" indent="-457200">
              <a:lnSpc>
                <a:spcPct val="104600"/>
              </a:lnSpc>
              <a:spcBef>
                <a:spcPts val="109"/>
              </a:spcBef>
              <a:buFont typeface="Wingdings" panose="05000000000000000000" pitchFamily="2" charset="2"/>
              <a:buChar char="ü"/>
            </a:pPr>
            <a:r>
              <a:rPr lang="en-US" sz="3200" dirty="0">
                <a:latin typeface="Times New Roman" panose="02020603050405020304" pitchFamily="18" charset="0"/>
                <a:cs typeface="Times New Roman" panose="02020603050405020304" pitchFamily="18" charset="0"/>
              </a:rPr>
              <a:t>E5 (108 mm) = 65 days after planting</a:t>
            </a:r>
          </a:p>
          <a:p>
            <a:pPr marL="27720" marR="11088">
              <a:lnSpc>
                <a:spcPct val="104600"/>
              </a:lnSpc>
              <a:spcBef>
                <a:spcPts val="109"/>
              </a:spcBef>
            </a:pPr>
            <a:endParaRPr lang="en-US" sz="3200" dirty="0">
              <a:latin typeface="Times New Roman" panose="02020603050405020304" pitchFamily="18" charset="0"/>
              <a:cs typeface="Times New Roman" panose="02020603050405020304" pitchFamily="18" charset="0"/>
            </a:endParaRPr>
          </a:p>
          <a:p>
            <a:pPr marL="599220" marR="11088" indent="-571500">
              <a:lnSpc>
                <a:spcPct val="104600"/>
              </a:lnSpc>
              <a:spcBef>
                <a:spcPts val="109"/>
              </a:spcBef>
              <a:buAutoNum type="romanLcParenBoth"/>
            </a:pPr>
            <a:endParaRPr sz="2800" dirty="0">
              <a:solidFill>
                <a:srgbClr val="0B2341"/>
              </a:solidFill>
              <a:latin typeface="Avenir Next LT Pro" panose="020B0504020202020204" pitchFamily="34" charset="77"/>
              <a:cs typeface="AcuminProSemiCond-Medium"/>
            </a:endParaRPr>
          </a:p>
        </p:txBody>
      </p:sp>
      <p:sp>
        <p:nvSpPr>
          <p:cNvPr id="36" name="Section 2 text column 2">
            <a:extLst>
              <a:ext uri="{FF2B5EF4-FFF2-40B4-BE49-F238E27FC236}">
                <a16:creationId xmlns:a16="http://schemas.microsoft.com/office/drawing/2014/main" id="{3F4FA0C4-71A9-9CDB-0C94-D2238DC3657F}"/>
              </a:ext>
            </a:extLst>
          </p:cNvPr>
          <p:cNvSpPr txBox="1"/>
          <p:nvPr/>
        </p:nvSpPr>
        <p:spPr>
          <a:xfrm>
            <a:off x="21798145" y="9789044"/>
            <a:ext cx="9372202" cy="7400633"/>
          </a:xfrm>
          <a:prstGeom prst="rect">
            <a:avLst/>
          </a:prstGeom>
        </p:spPr>
        <p:txBody>
          <a:bodyPr vert="horz" wrap="square" lIns="0" tIns="13860" rIns="0" bIns="0" rtlCol="0">
            <a:spAutoFit/>
          </a:bodyPr>
          <a:lstStyle/>
          <a:p>
            <a:pPr marL="457200" indent="-457200" algn="just">
              <a:buFont typeface="Wingdings" panose="05000000000000000000" pitchFamily="2" charset="2"/>
              <a:buChar char="Ø"/>
            </a:pPr>
            <a:r>
              <a:rPr lang="en-US" sz="3200" dirty="0">
                <a:latin typeface="Times New Roman" panose="02020603050405020304" pitchFamily="18" charset="0"/>
                <a:cs typeface="Times New Roman" panose="02020603050405020304" pitchFamily="18" charset="0"/>
              </a:rPr>
              <a:t>The concentration of NO</a:t>
            </a:r>
            <a:r>
              <a:rPr lang="en-US" sz="3200" baseline="-25000" dirty="0">
                <a:latin typeface="Times New Roman" panose="02020603050405020304" pitchFamily="18" charset="0"/>
                <a:cs typeface="Times New Roman" panose="02020603050405020304" pitchFamily="18" charset="0"/>
              </a:rPr>
              <a:t>3</a:t>
            </a:r>
            <a:r>
              <a:rPr lang="en-US" sz="3200" dirty="0">
                <a:latin typeface="Times New Roman" panose="02020603050405020304" pitchFamily="18" charset="0"/>
                <a:cs typeface="Times New Roman" panose="02020603050405020304" pitchFamily="18" charset="0"/>
              </a:rPr>
              <a:t>-N significantly varied across crop growth stages, while PO</a:t>
            </a:r>
            <a:r>
              <a:rPr lang="en-US" sz="3200" baseline="-25000" dirty="0">
                <a:latin typeface="Times New Roman" panose="02020603050405020304" pitchFamily="18" charset="0"/>
                <a:cs typeface="Times New Roman" panose="02020603050405020304" pitchFamily="18" charset="0"/>
              </a:rPr>
              <a:t>4</a:t>
            </a:r>
            <a:r>
              <a:rPr lang="en-US" sz="3200" dirty="0">
                <a:latin typeface="Times New Roman" panose="02020603050405020304" pitchFamily="18" charset="0"/>
                <a:cs typeface="Times New Roman" panose="02020603050405020304" pitchFamily="18" charset="0"/>
              </a:rPr>
              <a:t>-P concentration was influenced by rainfall amount (Fig 2).   </a:t>
            </a:r>
          </a:p>
          <a:p>
            <a:pPr marL="457200" indent="-457200" algn="just">
              <a:buFont typeface="Wingdings" panose="05000000000000000000" pitchFamily="2" charset="2"/>
              <a:buChar char="Ø"/>
            </a:pPr>
            <a:r>
              <a:rPr lang="en-US" sz="3200" dirty="0">
                <a:latin typeface="Times New Roman" panose="02020603050405020304" pitchFamily="18" charset="0"/>
                <a:cs typeface="Times New Roman" panose="02020603050405020304" pitchFamily="18" charset="0"/>
              </a:rPr>
              <a:t> Across five rainfall events, amendments reduced cumulative average PO</a:t>
            </a:r>
            <a:r>
              <a:rPr lang="en-US" sz="3200" baseline="-25000" dirty="0">
                <a:latin typeface="Times New Roman" panose="02020603050405020304" pitchFamily="18" charset="0"/>
                <a:cs typeface="Times New Roman" panose="02020603050405020304" pitchFamily="18" charset="0"/>
              </a:rPr>
              <a:t>4</a:t>
            </a:r>
            <a:r>
              <a:rPr lang="en-US" sz="3200" dirty="0">
                <a:latin typeface="Times New Roman" panose="02020603050405020304" pitchFamily="18" charset="0"/>
                <a:cs typeface="Times New Roman" panose="02020603050405020304" pitchFamily="18" charset="0"/>
              </a:rPr>
              <a:t>-P loading by 14.5% (BC-1), 33% (BC-2), 48% (alum), and 52% (iron sulfate), reflecting that alum and iron sulfate were more effective in reducing PO</a:t>
            </a:r>
            <a:r>
              <a:rPr lang="en-US" sz="3200" baseline="-25000" dirty="0">
                <a:latin typeface="Times New Roman" panose="02020603050405020304" pitchFamily="18" charset="0"/>
                <a:cs typeface="Times New Roman" panose="02020603050405020304" pitchFamily="18" charset="0"/>
              </a:rPr>
              <a:t>4</a:t>
            </a:r>
            <a:r>
              <a:rPr lang="en-US" sz="3200" dirty="0">
                <a:latin typeface="Times New Roman" panose="02020603050405020304" pitchFamily="18" charset="0"/>
                <a:cs typeface="Times New Roman" panose="02020603050405020304" pitchFamily="18" charset="0"/>
              </a:rPr>
              <a:t>-P leaching while BC exhibited variable performances (Fig 3A)</a:t>
            </a:r>
          </a:p>
          <a:p>
            <a:pPr marL="457200" indent="-457200" algn="just">
              <a:buFont typeface="Wingdings" panose="05000000000000000000" pitchFamily="2" charset="2"/>
              <a:buChar char="Ø"/>
            </a:pPr>
            <a:r>
              <a:rPr lang="en-US" sz="3200" dirty="0">
                <a:latin typeface="Times New Roman" panose="02020603050405020304" pitchFamily="18" charset="0"/>
                <a:cs typeface="Times New Roman" panose="02020603050405020304" pitchFamily="18" charset="0"/>
              </a:rPr>
              <a:t>DOC exhibited significant positive correlations with NO</a:t>
            </a:r>
            <a:r>
              <a:rPr lang="en-US" sz="3200" baseline="-25000" dirty="0">
                <a:latin typeface="Times New Roman" panose="02020603050405020304" pitchFamily="18" charset="0"/>
                <a:cs typeface="Times New Roman" panose="02020603050405020304" pitchFamily="18" charset="0"/>
              </a:rPr>
              <a:t>3</a:t>
            </a:r>
            <a:r>
              <a:rPr lang="en-US" sz="3200" dirty="0">
                <a:latin typeface="Times New Roman" panose="02020603050405020304" pitchFamily="18" charset="0"/>
                <a:cs typeface="Times New Roman" panose="02020603050405020304" pitchFamily="18" charset="0"/>
              </a:rPr>
              <a:t>-N (r = 0.54, p &lt; 0.05) and PO</a:t>
            </a:r>
            <a:r>
              <a:rPr lang="en-US" sz="3200" baseline="-25000" dirty="0">
                <a:latin typeface="Times New Roman" panose="02020603050405020304" pitchFamily="18" charset="0"/>
                <a:cs typeface="Times New Roman" panose="02020603050405020304" pitchFamily="18" charset="0"/>
              </a:rPr>
              <a:t>4</a:t>
            </a:r>
            <a:r>
              <a:rPr lang="en-US" sz="3200" dirty="0">
                <a:latin typeface="Times New Roman" panose="02020603050405020304" pitchFamily="18" charset="0"/>
                <a:cs typeface="Times New Roman" panose="02020603050405020304" pitchFamily="18" charset="0"/>
              </a:rPr>
              <a:t>-P (r = 0.83, p &lt; 0.001) (Fig 4)</a:t>
            </a:r>
          </a:p>
          <a:p>
            <a:pPr marL="457200" indent="-457200" algn="just">
              <a:buFont typeface="Wingdings" panose="05000000000000000000" pitchFamily="2" charset="2"/>
              <a:buChar char="Ø"/>
            </a:pPr>
            <a:r>
              <a:rPr lang="en-US" sz="3200" dirty="0">
                <a:latin typeface="Times New Roman" panose="02020603050405020304" pitchFamily="18" charset="0"/>
                <a:cs typeface="Times New Roman" panose="02020603050405020304" pitchFamily="18" charset="0"/>
              </a:rPr>
              <a:t> Grain yield was similar in unamended and BC-amended soils, significantly higher than alum- and iron sulfate-amended soils (Fig 3 B)</a:t>
            </a:r>
          </a:p>
        </p:txBody>
      </p:sp>
      <p:sp>
        <p:nvSpPr>
          <p:cNvPr id="38" name="Chart heading">
            <a:extLst>
              <a:ext uri="{FF2B5EF4-FFF2-40B4-BE49-F238E27FC236}">
                <a16:creationId xmlns:a16="http://schemas.microsoft.com/office/drawing/2014/main" id="{A73F195E-EF61-AB1C-5BCB-51A7C3665ECB}"/>
              </a:ext>
            </a:extLst>
          </p:cNvPr>
          <p:cNvSpPr txBox="1"/>
          <p:nvPr/>
        </p:nvSpPr>
        <p:spPr>
          <a:xfrm>
            <a:off x="32817771" y="11209195"/>
            <a:ext cx="9871602" cy="713497"/>
          </a:xfrm>
          <a:prstGeom prst="rect">
            <a:avLst/>
          </a:prstGeom>
        </p:spPr>
        <p:txBody>
          <a:bodyPr vert="horz" wrap="square" lIns="0" tIns="36037" rIns="0" bIns="0" rtlCol="0">
            <a:spAutoFit/>
          </a:bodyPr>
          <a:lstStyle/>
          <a:p>
            <a:pPr marL="27720" algn="ctr">
              <a:spcBef>
                <a:spcPts val="284"/>
              </a:spcBef>
              <a:tabLst>
                <a:tab pos="3743625" algn="l"/>
                <a:tab pos="7671590" algn="l"/>
                <a:tab pos="9404108" algn="l"/>
              </a:tabLst>
            </a:pPr>
            <a:r>
              <a:rPr lang="en-US" sz="4400" b="1" dirty="0">
                <a:solidFill>
                  <a:schemeClr val="bg1"/>
                </a:solidFill>
                <a:latin typeface="Avenir Next LT Pro Demi" panose="020B0504020202020204" pitchFamily="34" charset="77"/>
                <a:cs typeface="United Sans Cd Bd"/>
              </a:rPr>
              <a:t>HEADING FOR CHART/DIAGRAM</a:t>
            </a:r>
            <a:endParaRPr sz="4400" b="1" dirty="0">
              <a:solidFill>
                <a:schemeClr val="bg1"/>
              </a:solidFill>
              <a:latin typeface="Avenir Next LT Pro Demi" panose="020B0504020202020204" pitchFamily="34" charset="77"/>
              <a:cs typeface="United Sans Cd Bd"/>
            </a:endParaRPr>
          </a:p>
        </p:txBody>
      </p:sp>
      <p:sp>
        <p:nvSpPr>
          <p:cNvPr id="41" name="Section 3 text">
            <a:extLst>
              <a:ext uri="{FF2B5EF4-FFF2-40B4-BE49-F238E27FC236}">
                <a16:creationId xmlns:a16="http://schemas.microsoft.com/office/drawing/2014/main" id="{961FF801-4468-660A-22EC-845F9A9867AD}"/>
              </a:ext>
            </a:extLst>
          </p:cNvPr>
          <p:cNvSpPr txBox="1"/>
          <p:nvPr/>
        </p:nvSpPr>
        <p:spPr>
          <a:xfrm>
            <a:off x="32373771" y="6931253"/>
            <a:ext cx="10595880" cy="8737720"/>
          </a:xfrm>
          <a:prstGeom prst="rect">
            <a:avLst/>
          </a:prstGeom>
        </p:spPr>
        <p:txBody>
          <a:bodyPr vert="horz" wrap="square" lIns="0" tIns="307700" rIns="0" bIns="0" rtlCol="0">
            <a:spAutoFit/>
          </a:bodyPr>
          <a:lstStyle/>
          <a:p>
            <a:pPr marL="484920" marR="94249" indent="-457200" algn="just">
              <a:lnSpc>
                <a:spcPct val="104600"/>
              </a:lnSpc>
              <a:spcBef>
                <a:spcPts val="1375"/>
              </a:spcBef>
              <a:buFont typeface="Wingdings" panose="05000000000000000000" pitchFamily="2" charset="2"/>
              <a:buChar char="Ø"/>
            </a:pPr>
            <a:r>
              <a:rPr lang="en-US" sz="3200" dirty="0">
                <a:latin typeface="Times New Roman" panose="02020603050405020304" pitchFamily="18" charset="0"/>
                <a:cs typeface="Times New Roman" panose="02020603050405020304" pitchFamily="18" charset="0"/>
              </a:rPr>
              <a:t>Nitrate leaching was highest during initial rainfall events due to the loss of readily available nitrogen but declined as crop nutrient demand increased.</a:t>
            </a:r>
          </a:p>
          <a:p>
            <a:pPr marL="484920" marR="94249" indent="-457200" algn="just">
              <a:lnSpc>
                <a:spcPct val="104600"/>
              </a:lnSpc>
              <a:spcBef>
                <a:spcPts val="1375"/>
              </a:spcBef>
              <a:buFont typeface="Wingdings" panose="05000000000000000000" pitchFamily="2" charset="2"/>
              <a:buChar char="Ø"/>
            </a:pPr>
            <a:r>
              <a:rPr lang="en-US" sz="3200" dirty="0">
                <a:latin typeface="Times New Roman" panose="02020603050405020304" pitchFamily="18" charset="0"/>
                <a:cs typeface="Times New Roman" panose="02020603050405020304" pitchFamily="18" charset="0"/>
              </a:rPr>
              <a:t>phosphate loss peaked during periods of heavy rainfall because greater water flux mobilized legacy phosphorus into the leachate.</a:t>
            </a:r>
          </a:p>
          <a:p>
            <a:pPr marL="484920" marR="94249" indent="-457200" algn="just">
              <a:lnSpc>
                <a:spcPct val="104600"/>
              </a:lnSpc>
              <a:spcBef>
                <a:spcPts val="1375"/>
              </a:spcBef>
              <a:buFont typeface="Wingdings" panose="05000000000000000000" pitchFamily="2" charset="2"/>
              <a:buChar char="Ø"/>
            </a:pPr>
            <a:r>
              <a:rPr lang="en-US" sz="3200" dirty="0">
                <a:latin typeface="Times New Roman" panose="02020603050405020304" pitchFamily="18" charset="0"/>
                <a:cs typeface="Times New Roman" panose="02020603050405020304" pitchFamily="18" charset="0"/>
              </a:rPr>
              <a:t>Biochar showed limited nitrate retention due to its negatively charged surface, causing electrostatic repulsion, while phosphate was more effectively retained through inner-sphere complex formation (Laird et al. 2010).</a:t>
            </a:r>
          </a:p>
          <a:p>
            <a:pPr marL="484920" marR="94249" indent="-457200" algn="just">
              <a:lnSpc>
                <a:spcPct val="104600"/>
              </a:lnSpc>
              <a:spcBef>
                <a:spcPts val="1375"/>
              </a:spcBef>
              <a:buFont typeface="Wingdings" panose="05000000000000000000" pitchFamily="2" charset="2"/>
              <a:buChar char="Ø"/>
            </a:pPr>
            <a:r>
              <a:rPr lang="en-US" sz="3200" dirty="0">
                <a:latin typeface="Times New Roman" panose="02020603050405020304" pitchFamily="18" charset="0"/>
                <a:cs typeface="Times New Roman" panose="02020603050405020304" pitchFamily="18" charset="0"/>
              </a:rPr>
              <a:t>Dissolved organic carbon (DOC) further influenced nutrient dynamics by stimulating microbial activity, enhancing nitrogen mineralization, and enzymatic conversion of organic P to inorganic phosphate, enhancing the leaching risk of nutrients (Dong et al. 2010)</a:t>
            </a:r>
            <a:endParaRPr lang="en-US" sz="3200" dirty="0">
              <a:solidFill>
                <a:srgbClr val="0B2341"/>
              </a:solidFill>
              <a:latin typeface="Avenir Next LT Pro" panose="020B0504020202020204" pitchFamily="34" charset="77"/>
              <a:cs typeface="AcuminProSemiCond-Medium"/>
            </a:endParaRPr>
          </a:p>
        </p:txBody>
      </p:sp>
      <p:sp>
        <p:nvSpPr>
          <p:cNvPr id="42" name="Contributors text">
            <a:extLst>
              <a:ext uri="{FF2B5EF4-FFF2-40B4-BE49-F238E27FC236}">
                <a16:creationId xmlns:a16="http://schemas.microsoft.com/office/drawing/2014/main" id="{D9FF8C85-6B45-7382-6CA0-671F44B3993B}"/>
              </a:ext>
            </a:extLst>
          </p:cNvPr>
          <p:cNvSpPr txBox="1"/>
          <p:nvPr/>
        </p:nvSpPr>
        <p:spPr>
          <a:xfrm>
            <a:off x="32036614" y="23015427"/>
            <a:ext cx="11267347" cy="2566232"/>
          </a:xfrm>
          <a:prstGeom prst="rect">
            <a:avLst/>
          </a:prstGeom>
        </p:spPr>
        <p:txBody>
          <a:bodyPr vert="horz" wrap="square" lIns="0" tIns="13860" rIns="0" bIns="0" rtlCol="0">
            <a:spAutoFit/>
          </a:bodyPr>
          <a:lstStyle/>
          <a:p>
            <a:pPr marL="27720" marR="11088" algn="just">
              <a:lnSpc>
                <a:spcPct val="104600"/>
              </a:lnSpc>
              <a:spcBef>
                <a:spcPts val="109"/>
              </a:spcBef>
            </a:pPr>
            <a:r>
              <a:rPr lang="en-US" sz="3200" b="1" i="1" dirty="0">
                <a:latin typeface="Times New Roman" panose="02020603050405020304" pitchFamily="18" charset="0"/>
                <a:cs typeface="Times New Roman" panose="02020603050405020304" pitchFamily="18" charset="0"/>
              </a:rPr>
              <a:t>Acknowledgements: </a:t>
            </a:r>
            <a:r>
              <a:rPr lang="en-US" sz="3200" dirty="0">
                <a:latin typeface="Times New Roman" panose="02020603050405020304" pitchFamily="18" charset="0"/>
                <a:cs typeface="Times New Roman" panose="02020603050405020304" pitchFamily="18" charset="0"/>
              </a:rPr>
              <a:t>The authors are thankful to the Department of Crop, Soil, and Environmental Sciences, Auburn University, for providing the necessary facilities to carry out the research. The authors thank Waters Agricultural Laboratory (Georgia, USA) for the timely and proficient nutrient analysis of plant samples</a:t>
            </a:r>
            <a:endParaRPr sz="3200" i="1" dirty="0">
              <a:latin typeface="Times New Roman" panose="02020603050405020304" pitchFamily="18" charset="0"/>
              <a:cs typeface="Times New Roman" panose="02020603050405020304" pitchFamily="18" charset="0"/>
            </a:endParaRPr>
          </a:p>
        </p:txBody>
      </p:sp>
      <p:sp>
        <p:nvSpPr>
          <p:cNvPr id="43" name="Vertical line 1">
            <a:extLst>
              <a:ext uri="{FF2B5EF4-FFF2-40B4-BE49-F238E27FC236}">
                <a16:creationId xmlns:a16="http://schemas.microsoft.com/office/drawing/2014/main" id="{9FE13A05-4B32-066E-E72D-C8CFBD996FC6}"/>
              </a:ext>
            </a:extLst>
          </p:cNvPr>
          <p:cNvSpPr/>
          <p:nvPr/>
        </p:nvSpPr>
        <p:spPr>
          <a:xfrm flipH="1">
            <a:off x="11692959" y="8914547"/>
            <a:ext cx="235749" cy="22009967"/>
          </a:xfrm>
          <a:custGeom>
            <a:avLst/>
            <a:gdLst/>
            <a:ahLst/>
            <a:cxnLst/>
            <a:rect l="l" t="t" r="r" b="b"/>
            <a:pathLst>
              <a:path h="9387205">
                <a:moveTo>
                  <a:pt x="0" y="0"/>
                </a:moveTo>
                <a:lnTo>
                  <a:pt x="0" y="9386829"/>
                </a:lnTo>
              </a:path>
            </a:pathLst>
          </a:custGeom>
          <a:ln w="57150">
            <a:solidFill>
              <a:srgbClr val="E86100"/>
            </a:solidFill>
          </a:ln>
        </p:spPr>
        <p:txBody>
          <a:bodyPr wrap="square" lIns="0" tIns="0" rIns="0" bIns="0" rtlCol="0"/>
          <a:lstStyle/>
          <a:p>
            <a:endParaRPr/>
          </a:p>
        </p:txBody>
      </p:sp>
      <p:pic>
        <p:nvPicPr>
          <p:cNvPr id="45" name="Picture 44" descr="Auburn University logo">
            <a:extLst>
              <a:ext uri="{FF2B5EF4-FFF2-40B4-BE49-F238E27FC236}">
                <a16:creationId xmlns:a16="http://schemas.microsoft.com/office/drawing/2014/main" id="{96FD0D4E-09DD-C9AA-474E-D857718804F1}"/>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35037129" y="1380969"/>
            <a:ext cx="5266320" cy="4178522"/>
          </a:xfrm>
          <a:prstGeom prst="rect">
            <a:avLst/>
          </a:prstGeom>
        </p:spPr>
      </p:pic>
      <p:pic>
        <p:nvPicPr>
          <p:cNvPr id="2" name="Picture 1" descr="experimental setup with plants">
            <a:extLst>
              <a:ext uri="{FF2B5EF4-FFF2-40B4-BE49-F238E27FC236}">
                <a16:creationId xmlns:a16="http://schemas.microsoft.com/office/drawing/2014/main" id="{247A8065-4AE3-B8F4-0B9C-39DA6E00F5C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78259" y="8886037"/>
            <a:ext cx="9889377" cy="6782936"/>
          </a:xfrm>
          <a:prstGeom prst="rect">
            <a:avLst/>
          </a:prstGeom>
        </p:spPr>
      </p:pic>
      <p:sp>
        <p:nvSpPr>
          <p:cNvPr id="4" name="Section 1 head">
            <a:extLst>
              <a:ext uri="{FF2B5EF4-FFF2-40B4-BE49-F238E27FC236}">
                <a16:creationId xmlns:a16="http://schemas.microsoft.com/office/drawing/2014/main" id="{278AC85B-F751-B5BB-F74B-931A252BF0A0}"/>
              </a:ext>
            </a:extLst>
          </p:cNvPr>
          <p:cNvSpPr txBox="1"/>
          <p:nvPr/>
        </p:nvSpPr>
        <p:spPr>
          <a:xfrm>
            <a:off x="1354275" y="23582003"/>
            <a:ext cx="9889380" cy="950713"/>
          </a:xfrm>
          <a:prstGeom prst="rect">
            <a:avLst/>
          </a:prstGeom>
        </p:spPr>
        <p:txBody>
          <a:bodyPr vert="horz" wrap="square" lIns="0" tIns="296612" rIns="0" bIns="0" rtlCol="0">
            <a:spAutoFit/>
          </a:bodyPr>
          <a:lstStyle/>
          <a:p>
            <a:pPr marL="27720" marR="1837855">
              <a:lnSpc>
                <a:spcPct val="77000"/>
              </a:lnSpc>
              <a:spcBef>
                <a:spcPts val="2335"/>
              </a:spcBef>
            </a:pPr>
            <a:r>
              <a:rPr lang="en-US" sz="5200" b="1" i="1" dirty="0">
                <a:solidFill>
                  <a:srgbClr val="0B2341"/>
                </a:solidFill>
                <a:latin typeface="Avenir Next LT Pro Demi" panose="020B0504020202020204" pitchFamily="34" charset="77"/>
                <a:cs typeface="AcuminProExtraCond-BlackItalic"/>
              </a:rPr>
              <a:t>Research question</a:t>
            </a:r>
            <a:endParaRPr sz="5200" b="1" i="1" dirty="0">
              <a:solidFill>
                <a:srgbClr val="0B2341"/>
              </a:solidFill>
              <a:latin typeface="Avenir Next LT Pro Demi" panose="020B0504020202020204" pitchFamily="34" charset="77"/>
              <a:cs typeface="AcuminProExtraCond-BlackItalic"/>
            </a:endParaRPr>
          </a:p>
        </p:txBody>
      </p:sp>
      <p:sp>
        <p:nvSpPr>
          <p:cNvPr id="5" name="Section 1 text">
            <a:extLst>
              <a:ext uri="{FF2B5EF4-FFF2-40B4-BE49-F238E27FC236}">
                <a16:creationId xmlns:a16="http://schemas.microsoft.com/office/drawing/2014/main" id="{AA79733D-E4B0-603A-45B5-B19B2064B4FA}"/>
              </a:ext>
            </a:extLst>
          </p:cNvPr>
          <p:cNvSpPr txBox="1"/>
          <p:nvPr/>
        </p:nvSpPr>
        <p:spPr>
          <a:xfrm>
            <a:off x="1349324" y="24373802"/>
            <a:ext cx="10313855" cy="1776836"/>
          </a:xfrm>
          <a:prstGeom prst="rect">
            <a:avLst/>
          </a:prstGeom>
        </p:spPr>
        <p:txBody>
          <a:bodyPr vert="horz" wrap="square" lIns="0" tIns="296612" rIns="0" bIns="0" rtlCol="0">
            <a:spAutoFit/>
          </a:bodyPr>
          <a:lstStyle/>
          <a:p>
            <a:pPr marL="457200" indent="-457200" algn="just">
              <a:buFont typeface="Wingdings" panose="05000000000000000000" pitchFamily="2" charset="2"/>
              <a:buChar char="Ø"/>
            </a:pPr>
            <a:r>
              <a:rPr lang="en-US" sz="3200" dirty="0">
                <a:latin typeface="Times New Roman" panose="02020603050405020304" pitchFamily="18" charset="0"/>
                <a:cs typeface="Times New Roman" panose="02020603050405020304" pitchFamily="18" charset="0"/>
              </a:rPr>
              <a:t>Does biochar outperform conventional amendments such as iron sulfate and alum in enhancing plant growth and nutrient retention in poultry-manured soils?</a:t>
            </a:r>
          </a:p>
        </p:txBody>
      </p:sp>
      <p:sp>
        <p:nvSpPr>
          <p:cNvPr id="6" name="Section 1 head">
            <a:extLst>
              <a:ext uri="{FF2B5EF4-FFF2-40B4-BE49-F238E27FC236}">
                <a16:creationId xmlns:a16="http://schemas.microsoft.com/office/drawing/2014/main" id="{A5DED3C5-E96D-6BE7-75A6-59ABBD57D411}"/>
              </a:ext>
            </a:extLst>
          </p:cNvPr>
          <p:cNvSpPr txBox="1"/>
          <p:nvPr/>
        </p:nvSpPr>
        <p:spPr>
          <a:xfrm>
            <a:off x="1349324" y="26232839"/>
            <a:ext cx="9889380" cy="926603"/>
          </a:xfrm>
          <a:prstGeom prst="rect">
            <a:avLst/>
          </a:prstGeom>
        </p:spPr>
        <p:txBody>
          <a:bodyPr vert="horz" wrap="square" lIns="0" tIns="296612" rIns="0" bIns="0" rtlCol="0">
            <a:spAutoFit/>
          </a:bodyPr>
          <a:lstStyle/>
          <a:p>
            <a:pPr marL="27720" marR="1837855">
              <a:lnSpc>
                <a:spcPct val="77000"/>
              </a:lnSpc>
              <a:spcBef>
                <a:spcPts val="2335"/>
              </a:spcBef>
            </a:pPr>
            <a:r>
              <a:rPr lang="en-US" sz="5200" b="1" i="1" dirty="0">
                <a:solidFill>
                  <a:srgbClr val="0B2341"/>
                </a:solidFill>
                <a:latin typeface="Avenir Next LT Pro Demi" panose="020B0504020202020204" pitchFamily="34" charset="77"/>
                <a:cs typeface="AcuminProExtraCond-BlackItalic"/>
              </a:rPr>
              <a:t>Objectives</a:t>
            </a:r>
            <a:endParaRPr sz="5200" b="1" i="1" dirty="0">
              <a:solidFill>
                <a:srgbClr val="0B2341"/>
              </a:solidFill>
              <a:latin typeface="Avenir Next LT Pro Demi" panose="020B0504020202020204" pitchFamily="34" charset="77"/>
              <a:cs typeface="AcuminProExtraCond-BlackItalic"/>
            </a:endParaRPr>
          </a:p>
        </p:txBody>
      </p:sp>
      <p:sp>
        <p:nvSpPr>
          <p:cNvPr id="7" name="Section 1 text">
            <a:extLst>
              <a:ext uri="{FF2B5EF4-FFF2-40B4-BE49-F238E27FC236}">
                <a16:creationId xmlns:a16="http://schemas.microsoft.com/office/drawing/2014/main" id="{03758DA0-93CB-A130-FF45-83628FD4F490}"/>
              </a:ext>
            </a:extLst>
          </p:cNvPr>
          <p:cNvSpPr txBox="1"/>
          <p:nvPr/>
        </p:nvSpPr>
        <p:spPr>
          <a:xfrm>
            <a:off x="1267756" y="27159442"/>
            <a:ext cx="10292006" cy="4239049"/>
          </a:xfrm>
          <a:prstGeom prst="rect">
            <a:avLst/>
          </a:prstGeom>
        </p:spPr>
        <p:txBody>
          <a:bodyPr vert="horz" wrap="square" lIns="0" tIns="296612" rIns="0" bIns="0" rtlCol="0">
            <a:spAutoFit/>
          </a:bodyPr>
          <a:lstStyle/>
          <a:p>
            <a:pPr marL="457200" indent="-457200" algn="just">
              <a:buFont typeface="Wingdings" panose="05000000000000000000" pitchFamily="2" charset="2"/>
              <a:buChar char="Ø"/>
            </a:pPr>
            <a:r>
              <a:rPr lang="en-US" sz="3200" dirty="0">
                <a:latin typeface="Times New Roman" panose="02020603050405020304" pitchFamily="18" charset="0"/>
                <a:cs typeface="Times New Roman" panose="02020603050405020304" pitchFamily="18" charset="0"/>
              </a:rPr>
              <a:t>To compare the efficacy of biochar (BC) with alum and iron sulfate in mitigating nutrient leaching</a:t>
            </a:r>
          </a:p>
          <a:p>
            <a:pPr marL="457200" indent="-457200" algn="just">
              <a:buFont typeface="Wingdings" panose="05000000000000000000" pitchFamily="2" charset="2"/>
              <a:buChar char="Ø"/>
            </a:pPr>
            <a:r>
              <a:rPr lang="en-US" sz="3200" dirty="0">
                <a:latin typeface="Times New Roman" panose="02020603050405020304" pitchFamily="18" charset="0"/>
                <a:cs typeface="Times New Roman" panose="02020603050405020304" pitchFamily="18" charset="0"/>
              </a:rPr>
              <a:t>To investigate the relationship between dissolved organic carbon (DOC), nitrate (NO</a:t>
            </a:r>
            <a:r>
              <a:rPr lang="en-US" sz="3200" baseline="-25000" dirty="0">
                <a:latin typeface="Times New Roman" panose="02020603050405020304" pitchFamily="18" charset="0"/>
                <a:cs typeface="Times New Roman" panose="02020603050405020304" pitchFamily="18" charset="0"/>
              </a:rPr>
              <a:t>3</a:t>
            </a:r>
            <a:r>
              <a:rPr lang="en-US" sz="3200" dirty="0">
                <a:latin typeface="Times New Roman" panose="02020603050405020304" pitchFamily="18" charset="0"/>
                <a:cs typeface="Times New Roman" panose="02020603050405020304" pitchFamily="18" charset="0"/>
              </a:rPr>
              <a:t>-N), and phosphate (PO</a:t>
            </a:r>
            <a:r>
              <a:rPr lang="en-US" sz="3200" baseline="-25000" dirty="0">
                <a:latin typeface="Times New Roman" panose="02020603050405020304" pitchFamily="18" charset="0"/>
                <a:cs typeface="Times New Roman" panose="02020603050405020304" pitchFamily="18" charset="0"/>
              </a:rPr>
              <a:t>4</a:t>
            </a:r>
            <a:r>
              <a:rPr lang="en-US" sz="3200" dirty="0">
                <a:latin typeface="Times New Roman" panose="02020603050405020304" pitchFamily="18" charset="0"/>
                <a:cs typeface="Times New Roman" panose="02020603050405020304" pitchFamily="18" charset="0"/>
              </a:rPr>
              <a:t>-P) to assess their contribution to nutrient leaching</a:t>
            </a:r>
          </a:p>
          <a:p>
            <a:pPr marL="457200" indent="-457200" algn="just">
              <a:buFont typeface="Wingdings" panose="05000000000000000000" pitchFamily="2" charset="2"/>
              <a:buChar char="Ø"/>
            </a:pPr>
            <a:r>
              <a:rPr lang="en-US" sz="3200" dirty="0">
                <a:latin typeface="Times New Roman" panose="02020603050405020304" pitchFamily="18" charset="0"/>
                <a:cs typeface="Times New Roman" panose="02020603050405020304" pitchFamily="18" charset="0"/>
              </a:rPr>
              <a:t>The role of different amendments on plant nutrient uptake and grain yield</a:t>
            </a:r>
          </a:p>
          <a:p>
            <a:pPr marL="457200" indent="-457200" algn="just">
              <a:buFont typeface="Wingdings" panose="05000000000000000000" pitchFamily="2" charset="2"/>
              <a:buChar char="Ø"/>
            </a:pPr>
            <a:endParaRPr lang="en-US" sz="3200" dirty="0">
              <a:latin typeface="Times New Roman" panose="02020603050405020304" pitchFamily="18" charset="0"/>
              <a:cs typeface="Times New Roman" panose="02020603050405020304" pitchFamily="18" charset="0"/>
            </a:endParaRPr>
          </a:p>
        </p:txBody>
      </p:sp>
      <p:sp>
        <p:nvSpPr>
          <p:cNvPr id="8" name="Section 1 head">
            <a:extLst>
              <a:ext uri="{FF2B5EF4-FFF2-40B4-BE49-F238E27FC236}">
                <a16:creationId xmlns:a16="http://schemas.microsoft.com/office/drawing/2014/main" id="{F422C687-633B-CCB0-3D1A-4015663F262E}"/>
              </a:ext>
            </a:extLst>
          </p:cNvPr>
          <p:cNvSpPr txBox="1"/>
          <p:nvPr/>
        </p:nvSpPr>
        <p:spPr>
          <a:xfrm>
            <a:off x="12486745" y="8710779"/>
            <a:ext cx="9889380" cy="878321"/>
          </a:xfrm>
          <a:prstGeom prst="rect">
            <a:avLst/>
          </a:prstGeom>
        </p:spPr>
        <p:txBody>
          <a:bodyPr vert="horz" wrap="square" lIns="0" tIns="296612" rIns="0" bIns="0" rtlCol="0">
            <a:spAutoFit/>
          </a:bodyPr>
          <a:lstStyle/>
          <a:p>
            <a:pPr marL="27720" marR="1837855">
              <a:lnSpc>
                <a:spcPct val="77000"/>
              </a:lnSpc>
              <a:spcBef>
                <a:spcPts val="2335"/>
              </a:spcBef>
            </a:pPr>
            <a:r>
              <a:rPr lang="en-US" sz="4800" b="1" i="1" dirty="0">
                <a:solidFill>
                  <a:srgbClr val="0B2341"/>
                </a:solidFill>
                <a:latin typeface="Avenir Next LT Pro Demi" panose="020B0504020202020204" pitchFamily="34" charset="77"/>
                <a:cs typeface="AcuminProExtraCond-BlackItalic"/>
              </a:rPr>
              <a:t>Research methods</a:t>
            </a:r>
            <a:endParaRPr sz="6000" b="1" i="1" dirty="0">
              <a:solidFill>
                <a:srgbClr val="0B2341"/>
              </a:solidFill>
              <a:latin typeface="Avenir Next LT Pro Demi" panose="020B0504020202020204" pitchFamily="34" charset="77"/>
              <a:cs typeface="AcuminProExtraCond-BlackItalic"/>
            </a:endParaRPr>
          </a:p>
        </p:txBody>
      </p:sp>
      <p:sp>
        <p:nvSpPr>
          <p:cNvPr id="9" name="Rectangle 8">
            <a:extLst>
              <a:ext uri="{FF2B5EF4-FFF2-40B4-BE49-F238E27FC236}">
                <a16:creationId xmlns:a16="http://schemas.microsoft.com/office/drawing/2014/main" id="{7FF5D4CD-8A27-9D95-A8B2-E25D7B50571B}"/>
              </a:ext>
            </a:extLst>
          </p:cNvPr>
          <p:cNvSpPr/>
          <p:nvPr/>
        </p:nvSpPr>
        <p:spPr>
          <a:xfrm>
            <a:off x="1354275" y="15768736"/>
            <a:ext cx="9846768" cy="76627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Times New Roman" panose="02020603050405020304" pitchFamily="18" charset="0"/>
                <a:cs typeface="Times New Roman" panose="02020603050405020304" pitchFamily="18" charset="0"/>
              </a:rPr>
              <a:t>Fig 1: An overview of the experimental setup </a:t>
            </a:r>
          </a:p>
        </p:txBody>
      </p:sp>
      <p:sp>
        <p:nvSpPr>
          <p:cNvPr id="10" name="Section 1 head">
            <a:extLst>
              <a:ext uri="{FF2B5EF4-FFF2-40B4-BE49-F238E27FC236}">
                <a16:creationId xmlns:a16="http://schemas.microsoft.com/office/drawing/2014/main" id="{A78F6F72-0943-3ED5-37FC-1FE3C79A3FB9}"/>
              </a:ext>
            </a:extLst>
          </p:cNvPr>
          <p:cNvSpPr txBox="1"/>
          <p:nvPr/>
        </p:nvSpPr>
        <p:spPr>
          <a:xfrm>
            <a:off x="22077592" y="8710779"/>
            <a:ext cx="9889380" cy="878321"/>
          </a:xfrm>
          <a:prstGeom prst="rect">
            <a:avLst/>
          </a:prstGeom>
        </p:spPr>
        <p:txBody>
          <a:bodyPr vert="horz" wrap="square" lIns="0" tIns="296612" rIns="0" bIns="0" rtlCol="0">
            <a:spAutoFit/>
          </a:bodyPr>
          <a:lstStyle/>
          <a:p>
            <a:pPr marL="27720" marR="1837855">
              <a:lnSpc>
                <a:spcPct val="77000"/>
              </a:lnSpc>
              <a:spcBef>
                <a:spcPts val="2335"/>
              </a:spcBef>
            </a:pPr>
            <a:r>
              <a:rPr lang="en-US" sz="4800" b="1" i="1" dirty="0">
                <a:solidFill>
                  <a:srgbClr val="0B2341"/>
                </a:solidFill>
                <a:latin typeface="Avenir Next LT Pro Demi" panose="020B0504020202020204" pitchFamily="34" charset="77"/>
                <a:cs typeface="AcuminProExtraCond-BlackItalic"/>
              </a:rPr>
              <a:t>Results</a:t>
            </a:r>
            <a:endParaRPr sz="6000" b="1" i="1" dirty="0">
              <a:solidFill>
                <a:srgbClr val="0B2341"/>
              </a:solidFill>
              <a:latin typeface="Avenir Next LT Pro Demi" panose="020B0504020202020204" pitchFamily="34" charset="77"/>
              <a:cs typeface="AcuminProExtraCond-BlackItalic"/>
            </a:endParaRPr>
          </a:p>
        </p:txBody>
      </p:sp>
      <p:pic>
        <p:nvPicPr>
          <p:cNvPr id="16" name="Picture 15" descr="Average concentrations of (A) NO₃–N (mg L⁻¹) in leachate over five rainfall events (shown in secondary Y-axis). Bars represent means ± standard errors. ">
            <a:extLst>
              <a:ext uri="{FF2B5EF4-FFF2-40B4-BE49-F238E27FC236}">
                <a16:creationId xmlns:a16="http://schemas.microsoft.com/office/drawing/2014/main" id="{64014B90-DE63-C25F-01C9-0E3510A44138}"/>
              </a:ext>
            </a:extLst>
          </p:cNvPr>
          <p:cNvPicPr>
            <a:picLocks noChangeAspect="1"/>
          </p:cNvPicPr>
          <p:nvPr/>
        </p:nvPicPr>
        <p:blipFill>
          <a:blip r:embed="rId5"/>
          <a:stretch>
            <a:fillRect/>
          </a:stretch>
        </p:blipFill>
        <p:spPr>
          <a:xfrm>
            <a:off x="12220883" y="19471087"/>
            <a:ext cx="8853065" cy="4877481"/>
          </a:xfrm>
          <a:prstGeom prst="rect">
            <a:avLst/>
          </a:prstGeom>
        </p:spPr>
      </p:pic>
      <p:pic>
        <p:nvPicPr>
          <p:cNvPr id="18" name="Picture 17" descr="Average concentrations of PO₄–P (mg L⁻¹) in leachate over five rainfall events (shown in secondary Y-axis). Bars represent means ± standard errors. ">
            <a:extLst>
              <a:ext uri="{FF2B5EF4-FFF2-40B4-BE49-F238E27FC236}">
                <a16:creationId xmlns:a16="http://schemas.microsoft.com/office/drawing/2014/main" id="{4992A433-E026-662C-D87E-711EF348CF92}"/>
              </a:ext>
            </a:extLst>
          </p:cNvPr>
          <p:cNvPicPr>
            <a:picLocks noChangeAspect="1"/>
          </p:cNvPicPr>
          <p:nvPr/>
        </p:nvPicPr>
        <p:blipFill>
          <a:blip r:embed="rId6"/>
          <a:stretch>
            <a:fillRect/>
          </a:stretch>
        </p:blipFill>
        <p:spPr>
          <a:xfrm>
            <a:off x="12154031" y="24804244"/>
            <a:ext cx="8720352" cy="4710395"/>
          </a:xfrm>
          <a:prstGeom prst="rect">
            <a:avLst/>
          </a:prstGeom>
        </p:spPr>
      </p:pic>
      <p:pic>
        <p:nvPicPr>
          <p:cNvPr id="33" name="Picture 32" descr="Average cumulative load (g ha-1) of nitrate-N (NO3-N) and phosphate-P (PO4-P) across treatments following five rainfall events&#10;">
            <a:extLst>
              <a:ext uri="{FF2B5EF4-FFF2-40B4-BE49-F238E27FC236}">
                <a16:creationId xmlns:a16="http://schemas.microsoft.com/office/drawing/2014/main" id="{CE2FB6BC-1540-7A4F-FBCB-382147787A5A}"/>
              </a:ext>
            </a:extLst>
          </p:cNvPr>
          <p:cNvPicPr>
            <a:picLocks noChangeAspect="1"/>
          </p:cNvPicPr>
          <p:nvPr/>
        </p:nvPicPr>
        <p:blipFill>
          <a:blip r:embed="rId7"/>
          <a:stretch>
            <a:fillRect/>
          </a:stretch>
        </p:blipFill>
        <p:spPr>
          <a:xfrm>
            <a:off x="21504231" y="19624883"/>
            <a:ext cx="8753272" cy="4791744"/>
          </a:xfrm>
          <a:prstGeom prst="rect">
            <a:avLst/>
          </a:prstGeom>
        </p:spPr>
      </p:pic>
      <p:pic>
        <p:nvPicPr>
          <p:cNvPr id="47" name="Picture 46" descr="Effect of treatments on corn above‑ground biomass (AGB) and grain yield (GY). ">
            <a:extLst>
              <a:ext uri="{FF2B5EF4-FFF2-40B4-BE49-F238E27FC236}">
                <a16:creationId xmlns:a16="http://schemas.microsoft.com/office/drawing/2014/main" id="{37B8C937-752E-2B99-AAE7-28CB29DB745D}"/>
              </a:ext>
            </a:extLst>
          </p:cNvPr>
          <p:cNvPicPr>
            <a:picLocks noChangeAspect="1"/>
          </p:cNvPicPr>
          <p:nvPr/>
        </p:nvPicPr>
        <p:blipFill>
          <a:blip r:embed="rId8"/>
          <a:stretch>
            <a:fillRect/>
          </a:stretch>
        </p:blipFill>
        <p:spPr>
          <a:xfrm>
            <a:off x="21504231" y="24459051"/>
            <a:ext cx="8980992" cy="5230503"/>
          </a:xfrm>
          <a:prstGeom prst="rect">
            <a:avLst/>
          </a:prstGeom>
        </p:spPr>
      </p:pic>
      <p:sp>
        <p:nvSpPr>
          <p:cNvPr id="49" name="Section 1 head">
            <a:extLst>
              <a:ext uri="{FF2B5EF4-FFF2-40B4-BE49-F238E27FC236}">
                <a16:creationId xmlns:a16="http://schemas.microsoft.com/office/drawing/2014/main" id="{1D655FC9-60C8-F1B5-3655-D016B529AED8}"/>
              </a:ext>
            </a:extLst>
          </p:cNvPr>
          <p:cNvSpPr txBox="1"/>
          <p:nvPr/>
        </p:nvSpPr>
        <p:spPr>
          <a:xfrm>
            <a:off x="32373771" y="5898134"/>
            <a:ext cx="9889380" cy="878321"/>
          </a:xfrm>
          <a:prstGeom prst="rect">
            <a:avLst/>
          </a:prstGeom>
        </p:spPr>
        <p:txBody>
          <a:bodyPr vert="horz" wrap="square" lIns="0" tIns="296612" rIns="0" bIns="0" rtlCol="0">
            <a:spAutoFit/>
          </a:bodyPr>
          <a:lstStyle/>
          <a:p>
            <a:pPr marL="27720" marR="1837855">
              <a:lnSpc>
                <a:spcPct val="77000"/>
              </a:lnSpc>
              <a:spcBef>
                <a:spcPts val="2335"/>
              </a:spcBef>
            </a:pPr>
            <a:r>
              <a:rPr lang="en-US" sz="4800" b="1" i="1" dirty="0">
                <a:solidFill>
                  <a:srgbClr val="0B2341"/>
                </a:solidFill>
                <a:latin typeface="Avenir Next LT Pro Demi" panose="020B0504020202020204" pitchFamily="34" charset="77"/>
                <a:cs typeface="AcuminProExtraCond-BlackItalic"/>
              </a:rPr>
              <a:t>Discussion</a:t>
            </a:r>
            <a:endParaRPr sz="6000" b="1" i="1" dirty="0">
              <a:solidFill>
                <a:srgbClr val="0B2341"/>
              </a:solidFill>
              <a:latin typeface="Avenir Next LT Pro Demi" panose="020B0504020202020204" pitchFamily="34" charset="77"/>
              <a:cs typeface="AcuminProExtraCond-BlackItalic"/>
            </a:endParaRPr>
          </a:p>
        </p:txBody>
      </p:sp>
      <p:pic>
        <p:nvPicPr>
          <p:cNvPr id="51" name="Picture 50" descr="Relationships between NO₃–N and dissolved organic carbon (DOC) in leachate collected during different rainfall events across treatments.">
            <a:extLst>
              <a:ext uri="{FF2B5EF4-FFF2-40B4-BE49-F238E27FC236}">
                <a16:creationId xmlns:a16="http://schemas.microsoft.com/office/drawing/2014/main" id="{18D1FC22-FE6D-7087-A0AC-0406A4466058}"/>
              </a:ext>
            </a:extLst>
          </p:cNvPr>
          <p:cNvPicPr>
            <a:picLocks noChangeAspect="1"/>
          </p:cNvPicPr>
          <p:nvPr/>
        </p:nvPicPr>
        <p:blipFill>
          <a:blip r:embed="rId9"/>
          <a:stretch>
            <a:fillRect/>
          </a:stretch>
        </p:blipFill>
        <p:spPr>
          <a:xfrm>
            <a:off x="31791789" y="15969982"/>
            <a:ext cx="6176283" cy="5160477"/>
          </a:xfrm>
          <a:prstGeom prst="rect">
            <a:avLst/>
          </a:prstGeom>
        </p:spPr>
      </p:pic>
      <p:sp>
        <p:nvSpPr>
          <p:cNvPr id="54" name="Text Box 146">
            <a:extLst>
              <a:ext uri="{FF2B5EF4-FFF2-40B4-BE49-F238E27FC236}">
                <a16:creationId xmlns:a16="http://schemas.microsoft.com/office/drawing/2014/main" id="{5D4144C8-84DA-E845-353F-47C18D8974C1}"/>
              </a:ext>
            </a:extLst>
          </p:cNvPr>
          <p:cNvSpPr txBox="1"/>
          <p:nvPr/>
        </p:nvSpPr>
        <p:spPr>
          <a:xfrm>
            <a:off x="12329886" y="19227354"/>
            <a:ext cx="446365" cy="584646"/>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Aft>
                <a:spcPts val="800"/>
              </a:spcAft>
              <a:buNone/>
            </a:pPr>
            <a:r>
              <a:rPr lang="en-US" sz="3200" b="1" kern="100" dirty="0">
                <a:effectLst/>
                <a:latin typeface="Times New Roman" panose="02020603050405020304" pitchFamily="18" charset="0"/>
                <a:ea typeface="Aptos" panose="020B0004020202020204" pitchFamily="34" charset="0"/>
                <a:cs typeface="Times New Roman" panose="02020603050405020304" pitchFamily="18" charset="0"/>
              </a:rPr>
              <a:t>A</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55" name="Text Box 146">
            <a:extLst>
              <a:ext uri="{FF2B5EF4-FFF2-40B4-BE49-F238E27FC236}">
                <a16:creationId xmlns:a16="http://schemas.microsoft.com/office/drawing/2014/main" id="{0E7DDFBF-7DCE-7A78-A9BB-42420DA0EF2D}"/>
              </a:ext>
            </a:extLst>
          </p:cNvPr>
          <p:cNvSpPr txBox="1"/>
          <p:nvPr/>
        </p:nvSpPr>
        <p:spPr>
          <a:xfrm>
            <a:off x="12263562" y="24532716"/>
            <a:ext cx="446365" cy="584646"/>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Aft>
                <a:spcPts val="800"/>
              </a:spcAft>
              <a:buNone/>
            </a:pPr>
            <a:r>
              <a:rPr lang="en-US" sz="3200" b="1" kern="100" dirty="0">
                <a:latin typeface="Times New Roman" panose="02020603050405020304" pitchFamily="18" charset="0"/>
                <a:ea typeface="Aptos" panose="020B0004020202020204" pitchFamily="34" charset="0"/>
                <a:cs typeface="Times New Roman" panose="02020603050405020304" pitchFamily="18" charset="0"/>
              </a:rPr>
              <a:t>B</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56" name="Text Box 146">
            <a:extLst>
              <a:ext uri="{FF2B5EF4-FFF2-40B4-BE49-F238E27FC236}">
                <a16:creationId xmlns:a16="http://schemas.microsoft.com/office/drawing/2014/main" id="{BC50E416-9981-4EC2-A86E-847D64B77B30}"/>
              </a:ext>
            </a:extLst>
          </p:cNvPr>
          <p:cNvSpPr txBox="1"/>
          <p:nvPr/>
        </p:nvSpPr>
        <p:spPr>
          <a:xfrm>
            <a:off x="21288171" y="19159447"/>
            <a:ext cx="446365" cy="584646"/>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Aft>
                <a:spcPts val="800"/>
              </a:spcAft>
              <a:buNone/>
            </a:pP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57" name="Section 1 head">
            <a:extLst>
              <a:ext uri="{FF2B5EF4-FFF2-40B4-BE49-F238E27FC236}">
                <a16:creationId xmlns:a16="http://schemas.microsoft.com/office/drawing/2014/main" id="{9BAF3298-538E-06C4-3EF0-B89DF4BEDC61}"/>
              </a:ext>
            </a:extLst>
          </p:cNvPr>
          <p:cNvSpPr txBox="1"/>
          <p:nvPr/>
        </p:nvSpPr>
        <p:spPr>
          <a:xfrm>
            <a:off x="12709927" y="29437638"/>
            <a:ext cx="9889380" cy="2023057"/>
          </a:xfrm>
          <a:prstGeom prst="rect">
            <a:avLst/>
          </a:prstGeom>
        </p:spPr>
        <p:txBody>
          <a:bodyPr vert="horz" wrap="square" lIns="0" tIns="296612" rIns="0" bIns="0" rtlCol="0">
            <a:spAutoFit/>
          </a:bodyPr>
          <a:lstStyle/>
          <a:p>
            <a:pPr marL="27720" marR="1837855" algn="just">
              <a:spcBef>
                <a:spcPts val="2335"/>
              </a:spcBef>
            </a:pPr>
            <a:r>
              <a:rPr lang="en-US" sz="2800" dirty="0">
                <a:latin typeface="Times New Roman" panose="02020603050405020304" pitchFamily="18" charset="0"/>
                <a:cs typeface="Times New Roman" panose="02020603050405020304" pitchFamily="18" charset="0"/>
              </a:rPr>
              <a:t>Fig 2: Average concentrations of </a:t>
            </a:r>
            <a:r>
              <a:rPr lang="en-US" sz="2800" b="1" dirty="0">
                <a:latin typeface="Times New Roman" panose="02020603050405020304" pitchFamily="18" charset="0"/>
                <a:cs typeface="Times New Roman" panose="02020603050405020304" pitchFamily="18" charset="0"/>
              </a:rPr>
              <a:t>(A) </a:t>
            </a:r>
            <a:r>
              <a:rPr lang="en-US" sz="2800" dirty="0">
                <a:latin typeface="Times New Roman" panose="02020603050405020304" pitchFamily="18" charset="0"/>
                <a:cs typeface="Times New Roman" panose="02020603050405020304" pitchFamily="18" charset="0"/>
              </a:rPr>
              <a:t>NO₃–N (mg L⁻¹) and </a:t>
            </a:r>
            <a:r>
              <a:rPr lang="en-US" sz="2800" b="1" dirty="0">
                <a:latin typeface="Times New Roman" panose="02020603050405020304" pitchFamily="18" charset="0"/>
                <a:cs typeface="Times New Roman" panose="02020603050405020304" pitchFamily="18" charset="0"/>
              </a:rPr>
              <a:t>(B)</a:t>
            </a:r>
            <a:r>
              <a:rPr lang="en-US" sz="2800" dirty="0">
                <a:latin typeface="Times New Roman" panose="02020603050405020304" pitchFamily="18" charset="0"/>
                <a:cs typeface="Times New Roman" panose="02020603050405020304" pitchFamily="18" charset="0"/>
              </a:rPr>
              <a:t> PO₄–P (mg L⁻¹) in leachate over five rainfall events (shown in secondary Y-axis). Bars represent means ± standard errors. </a:t>
            </a:r>
            <a:endParaRPr sz="4000" b="1" dirty="0">
              <a:solidFill>
                <a:srgbClr val="0B2341"/>
              </a:solidFill>
              <a:latin typeface="Times New Roman" panose="02020603050405020304" pitchFamily="18" charset="0"/>
              <a:cs typeface="Times New Roman" panose="02020603050405020304" pitchFamily="18" charset="0"/>
            </a:endParaRPr>
          </a:p>
        </p:txBody>
      </p:sp>
      <p:sp>
        <p:nvSpPr>
          <p:cNvPr id="58" name="Section 1 head" descr="Effect of treatments on corn above‑ground biomass (AGB) and grain yield (GY). ">
            <a:extLst>
              <a:ext uri="{FF2B5EF4-FFF2-40B4-BE49-F238E27FC236}">
                <a16:creationId xmlns:a16="http://schemas.microsoft.com/office/drawing/2014/main" id="{0EDD2540-67B0-BB16-001D-BA42369DC319}"/>
              </a:ext>
            </a:extLst>
          </p:cNvPr>
          <p:cNvSpPr txBox="1"/>
          <p:nvPr/>
        </p:nvSpPr>
        <p:spPr>
          <a:xfrm>
            <a:off x="22278200" y="29437638"/>
            <a:ext cx="10539571" cy="2748897"/>
          </a:xfrm>
          <a:prstGeom prst="rect">
            <a:avLst/>
          </a:prstGeom>
        </p:spPr>
        <p:txBody>
          <a:bodyPr vert="horz" wrap="square" lIns="0" tIns="296612" rIns="0" bIns="0" rtlCol="0">
            <a:spAutoFit/>
          </a:bodyPr>
          <a:lstStyle/>
          <a:p>
            <a:pPr marL="27720" marR="1837855" algn="just">
              <a:spcBef>
                <a:spcPts val="2335"/>
              </a:spcBef>
            </a:pPr>
            <a:r>
              <a:rPr lang="en-US" sz="2800" dirty="0">
                <a:latin typeface="Times New Roman" panose="02020603050405020304" pitchFamily="18" charset="0"/>
                <a:cs typeface="Times New Roman" panose="02020603050405020304" pitchFamily="18" charset="0"/>
              </a:rPr>
              <a:t>Fig 3: </a:t>
            </a:r>
            <a:r>
              <a:rPr lang="en-US" sz="2800" b="1" dirty="0">
                <a:latin typeface="Times New Roman" panose="02020603050405020304" pitchFamily="18" charset="0"/>
                <a:cs typeface="Times New Roman" panose="02020603050405020304" pitchFamily="18" charset="0"/>
              </a:rPr>
              <a:t>(A) </a:t>
            </a:r>
            <a:r>
              <a:rPr lang="en-US" sz="2800" dirty="0">
                <a:latin typeface="Times New Roman" panose="02020603050405020304" pitchFamily="18" charset="0"/>
                <a:cs typeface="Times New Roman" panose="02020603050405020304" pitchFamily="18" charset="0"/>
              </a:rPr>
              <a:t>Average cumulative load (g ha</a:t>
            </a:r>
            <a:r>
              <a:rPr lang="en-US" sz="2800" baseline="30000" dirty="0">
                <a:latin typeface="Times New Roman" panose="02020603050405020304" pitchFamily="18" charset="0"/>
                <a:cs typeface="Times New Roman" panose="02020603050405020304" pitchFamily="18" charset="0"/>
              </a:rPr>
              <a:t>-1</a:t>
            </a:r>
            <a:r>
              <a:rPr lang="en-US" sz="2800" dirty="0">
                <a:latin typeface="Times New Roman" panose="02020603050405020304" pitchFamily="18" charset="0"/>
                <a:cs typeface="Times New Roman" panose="02020603050405020304" pitchFamily="18" charset="0"/>
              </a:rPr>
              <a:t>) of nitrate-N (NO</a:t>
            </a:r>
            <a:r>
              <a:rPr lang="en-US" sz="2800" baseline="-25000" dirty="0">
                <a:latin typeface="Times New Roman" panose="02020603050405020304" pitchFamily="18" charset="0"/>
                <a:cs typeface="Times New Roman" panose="02020603050405020304" pitchFamily="18" charset="0"/>
              </a:rPr>
              <a:t>3</a:t>
            </a:r>
            <a:r>
              <a:rPr lang="en-US" sz="2800" dirty="0">
                <a:latin typeface="Times New Roman" panose="02020603050405020304" pitchFamily="18" charset="0"/>
                <a:cs typeface="Times New Roman" panose="02020603050405020304" pitchFamily="18" charset="0"/>
              </a:rPr>
              <a:t>-N) and phosphate-P (PO</a:t>
            </a:r>
            <a:r>
              <a:rPr lang="en-US" sz="2800" baseline="-25000" dirty="0">
                <a:latin typeface="Times New Roman" panose="02020603050405020304" pitchFamily="18" charset="0"/>
                <a:cs typeface="Times New Roman" panose="02020603050405020304" pitchFamily="18" charset="0"/>
              </a:rPr>
              <a:t>4</a:t>
            </a:r>
            <a:r>
              <a:rPr lang="en-US" sz="2800" dirty="0">
                <a:latin typeface="Times New Roman" panose="02020603050405020304" pitchFamily="18" charset="0"/>
                <a:cs typeface="Times New Roman" panose="02020603050405020304" pitchFamily="18" charset="0"/>
              </a:rPr>
              <a:t>-P) across treatments following five rainfall events</a:t>
            </a:r>
          </a:p>
          <a:p>
            <a:pPr marL="27720" marR="1837855" algn="just">
              <a:spcBef>
                <a:spcPts val="2335"/>
              </a:spcBef>
            </a:pPr>
            <a:r>
              <a:rPr lang="en-US" sz="2800" b="1" dirty="0">
                <a:solidFill>
                  <a:srgbClr val="0B2341"/>
                </a:solidFill>
                <a:latin typeface="Times New Roman" panose="02020603050405020304" pitchFamily="18" charset="0"/>
                <a:cs typeface="Times New Roman" panose="02020603050405020304" pitchFamily="18" charset="0"/>
              </a:rPr>
              <a:t>(B) </a:t>
            </a:r>
            <a:r>
              <a:rPr lang="en-US" sz="2800" dirty="0">
                <a:latin typeface="Times New Roman" panose="02020603050405020304" pitchFamily="18" charset="0"/>
                <a:cs typeface="Times New Roman" panose="02020603050405020304" pitchFamily="18" charset="0"/>
              </a:rPr>
              <a:t>Effect of treatments on corn above‑ground biomass (AGB) and grain yield (GY). </a:t>
            </a:r>
            <a:endParaRPr sz="2800" b="1" dirty="0">
              <a:solidFill>
                <a:srgbClr val="0B2341"/>
              </a:solidFill>
              <a:latin typeface="Times New Roman" panose="02020603050405020304" pitchFamily="18" charset="0"/>
              <a:cs typeface="Times New Roman" panose="02020603050405020304" pitchFamily="18" charset="0"/>
            </a:endParaRPr>
          </a:p>
        </p:txBody>
      </p:sp>
      <p:sp>
        <p:nvSpPr>
          <p:cNvPr id="59" name="Text Box 146">
            <a:extLst>
              <a:ext uri="{FF2B5EF4-FFF2-40B4-BE49-F238E27FC236}">
                <a16:creationId xmlns:a16="http://schemas.microsoft.com/office/drawing/2014/main" id="{429AAB12-CC76-0D75-4BE5-D28D8D16AAEF}"/>
              </a:ext>
            </a:extLst>
          </p:cNvPr>
          <p:cNvSpPr txBox="1"/>
          <p:nvPr/>
        </p:nvSpPr>
        <p:spPr>
          <a:xfrm>
            <a:off x="21242711" y="19191614"/>
            <a:ext cx="446365" cy="584646"/>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Aft>
                <a:spcPts val="800"/>
              </a:spcAft>
              <a:buNone/>
            </a:pPr>
            <a:r>
              <a:rPr lang="en-US" sz="3200" b="1" kern="100" dirty="0">
                <a:effectLst/>
                <a:latin typeface="Times New Roman" panose="02020603050405020304" pitchFamily="18" charset="0"/>
                <a:ea typeface="Aptos" panose="020B0004020202020204" pitchFamily="34" charset="0"/>
                <a:cs typeface="Times New Roman" panose="02020603050405020304" pitchFamily="18" charset="0"/>
              </a:rPr>
              <a:t>A</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60" name="Text Box 146">
            <a:extLst>
              <a:ext uri="{FF2B5EF4-FFF2-40B4-BE49-F238E27FC236}">
                <a16:creationId xmlns:a16="http://schemas.microsoft.com/office/drawing/2014/main" id="{8166E520-6B5A-39D5-433E-89AFC164CF76}"/>
              </a:ext>
            </a:extLst>
          </p:cNvPr>
          <p:cNvSpPr txBox="1"/>
          <p:nvPr/>
        </p:nvSpPr>
        <p:spPr>
          <a:xfrm>
            <a:off x="21207240" y="24540840"/>
            <a:ext cx="446365" cy="584646"/>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Aft>
                <a:spcPts val="800"/>
              </a:spcAft>
              <a:buNone/>
            </a:pPr>
            <a:r>
              <a:rPr lang="en-US" sz="3200" b="1" kern="100" dirty="0">
                <a:latin typeface="Times New Roman" panose="02020603050405020304" pitchFamily="18" charset="0"/>
                <a:ea typeface="Aptos" panose="020B0004020202020204" pitchFamily="34" charset="0"/>
                <a:cs typeface="Times New Roman" panose="02020603050405020304" pitchFamily="18" charset="0"/>
              </a:rPr>
              <a:t>B</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61" name="Vertical line 1">
            <a:extLst>
              <a:ext uri="{FF2B5EF4-FFF2-40B4-BE49-F238E27FC236}">
                <a16:creationId xmlns:a16="http://schemas.microsoft.com/office/drawing/2014/main" id="{DDF72840-41EE-7DF4-8686-9CED8E008ACE}"/>
              </a:ext>
            </a:extLst>
          </p:cNvPr>
          <p:cNvSpPr/>
          <p:nvPr/>
        </p:nvSpPr>
        <p:spPr>
          <a:xfrm flipH="1">
            <a:off x="31528487" y="8710779"/>
            <a:ext cx="235749" cy="22009967"/>
          </a:xfrm>
          <a:custGeom>
            <a:avLst/>
            <a:gdLst/>
            <a:ahLst/>
            <a:cxnLst/>
            <a:rect l="l" t="t" r="r" b="b"/>
            <a:pathLst>
              <a:path h="9387205">
                <a:moveTo>
                  <a:pt x="0" y="0"/>
                </a:moveTo>
                <a:lnTo>
                  <a:pt x="0" y="9386829"/>
                </a:lnTo>
              </a:path>
            </a:pathLst>
          </a:custGeom>
          <a:ln w="57150">
            <a:solidFill>
              <a:srgbClr val="E86100"/>
            </a:solidFill>
          </a:ln>
        </p:spPr>
        <p:txBody>
          <a:bodyPr wrap="square" lIns="0" tIns="0" rIns="0" bIns="0" rtlCol="0"/>
          <a:lstStyle/>
          <a:p>
            <a:endParaRPr/>
          </a:p>
        </p:txBody>
      </p:sp>
      <p:sp>
        <p:nvSpPr>
          <p:cNvPr id="64" name="Text Box 146">
            <a:extLst>
              <a:ext uri="{FF2B5EF4-FFF2-40B4-BE49-F238E27FC236}">
                <a16:creationId xmlns:a16="http://schemas.microsoft.com/office/drawing/2014/main" id="{C5BCCE70-37DC-1087-6EEE-C6AFDB886A39}"/>
              </a:ext>
            </a:extLst>
          </p:cNvPr>
          <p:cNvSpPr txBox="1"/>
          <p:nvPr/>
        </p:nvSpPr>
        <p:spPr>
          <a:xfrm>
            <a:off x="31895345" y="15567226"/>
            <a:ext cx="446365" cy="584646"/>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Aft>
                <a:spcPts val="800"/>
              </a:spcAft>
              <a:buNone/>
            </a:pPr>
            <a:r>
              <a:rPr lang="en-US" sz="3200" b="1" kern="100" dirty="0">
                <a:effectLst/>
                <a:latin typeface="Times New Roman" panose="02020603050405020304" pitchFamily="18" charset="0"/>
                <a:ea typeface="Aptos" panose="020B0004020202020204" pitchFamily="34" charset="0"/>
                <a:cs typeface="Times New Roman" panose="02020603050405020304" pitchFamily="18" charset="0"/>
              </a:rPr>
              <a:t>A</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65" name="Text Box 146">
            <a:extLst>
              <a:ext uri="{FF2B5EF4-FFF2-40B4-BE49-F238E27FC236}">
                <a16:creationId xmlns:a16="http://schemas.microsoft.com/office/drawing/2014/main" id="{A3E1BD1A-935B-5B4E-1C32-BB77A496DA4A}"/>
              </a:ext>
            </a:extLst>
          </p:cNvPr>
          <p:cNvSpPr txBox="1"/>
          <p:nvPr/>
        </p:nvSpPr>
        <p:spPr>
          <a:xfrm>
            <a:off x="37447106" y="15576004"/>
            <a:ext cx="446365" cy="584646"/>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Aft>
                <a:spcPts val="800"/>
              </a:spcAft>
              <a:buNone/>
            </a:pPr>
            <a:r>
              <a:rPr lang="en-US" sz="3200" b="1" kern="100" dirty="0">
                <a:latin typeface="Times New Roman" panose="02020603050405020304" pitchFamily="18" charset="0"/>
                <a:ea typeface="Aptos" panose="020B0004020202020204" pitchFamily="34" charset="0"/>
                <a:cs typeface="Times New Roman" panose="02020603050405020304" pitchFamily="18" charset="0"/>
              </a:rPr>
              <a:t>B</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pic>
        <p:nvPicPr>
          <p:cNvPr id="67" name="Picture 66" descr="Relationships between PO₄–P and dissolved organic carbon (DOC) in leachate collected during different rainfall events across treatments.">
            <a:extLst>
              <a:ext uri="{FF2B5EF4-FFF2-40B4-BE49-F238E27FC236}">
                <a16:creationId xmlns:a16="http://schemas.microsoft.com/office/drawing/2014/main" id="{F9991EA4-BE83-2FD1-AD8C-8245E79BD747}"/>
              </a:ext>
            </a:extLst>
          </p:cNvPr>
          <p:cNvPicPr>
            <a:picLocks noChangeAspect="1"/>
          </p:cNvPicPr>
          <p:nvPr/>
        </p:nvPicPr>
        <p:blipFill>
          <a:blip r:embed="rId10"/>
          <a:stretch>
            <a:fillRect/>
          </a:stretch>
        </p:blipFill>
        <p:spPr>
          <a:xfrm>
            <a:off x="37117614" y="16200634"/>
            <a:ext cx="6491648" cy="4915585"/>
          </a:xfrm>
          <a:prstGeom prst="rect">
            <a:avLst/>
          </a:prstGeom>
        </p:spPr>
      </p:pic>
      <p:sp>
        <p:nvSpPr>
          <p:cNvPr id="68" name="Section 1 head" descr="Relationships between NO₃–N and dissolved organic carbon (DOC) in leachate collected during different rainfall events across treatments.">
            <a:extLst>
              <a:ext uri="{FF2B5EF4-FFF2-40B4-BE49-F238E27FC236}">
                <a16:creationId xmlns:a16="http://schemas.microsoft.com/office/drawing/2014/main" id="{7E390F23-4014-AC53-6547-E906A73414B5}"/>
              </a:ext>
            </a:extLst>
          </p:cNvPr>
          <p:cNvSpPr txBox="1"/>
          <p:nvPr/>
        </p:nvSpPr>
        <p:spPr>
          <a:xfrm>
            <a:off x="32122376" y="21139237"/>
            <a:ext cx="12226071" cy="1592170"/>
          </a:xfrm>
          <a:prstGeom prst="rect">
            <a:avLst/>
          </a:prstGeom>
        </p:spPr>
        <p:txBody>
          <a:bodyPr vert="horz" wrap="square" lIns="0" tIns="296612" rIns="0" bIns="0" rtlCol="0">
            <a:spAutoFit/>
          </a:bodyPr>
          <a:lstStyle/>
          <a:p>
            <a:pPr marL="27720" marR="1837855" algn="just">
              <a:spcBef>
                <a:spcPts val="2335"/>
              </a:spcBef>
            </a:pPr>
            <a:r>
              <a:rPr lang="en-US" sz="2800" dirty="0">
                <a:latin typeface="Times New Roman" panose="02020603050405020304" pitchFamily="18" charset="0"/>
                <a:cs typeface="Times New Roman" panose="02020603050405020304" pitchFamily="18" charset="0"/>
              </a:rPr>
              <a:t>Fig 4: Relationships between </a:t>
            </a:r>
            <a:r>
              <a:rPr lang="en-US" sz="2800" b="1" dirty="0">
                <a:latin typeface="Times New Roman" panose="02020603050405020304" pitchFamily="18" charset="0"/>
                <a:cs typeface="Times New Roman" panose="02020603050405020304" pitchFamily="18" charset="0"/>
              </a:rPr>
              <a:t>(A)</a:t>
            </a:r>
            <a:r>
              <a:rPr lang="en-US" sz="2800" dirty="0">
                <a:latin typeface="Times New Roman" panose="02020603050405020304" pitchFamily="18" charset="0"/>
                <a:cs typeface="Times New Roman" panose="02020603050405020304" pitchFamily="18" charset="0"/>
              </a:rPr>
              <a:t> NO₃–N and </a:t>
            </a:r>
            <a:r>
              <a:rPr lang="en-US" sz="2800" b="1" dirty="0">
                <a:latin typeface="Times New Roman" panose="02020603050405020304" pitchFamily="18" charset="0"/>
                <a:cs typeface="Times New Roman" panose="02020603050405020304" pitchFamily="18" charset="0"/>
              </a:rPr>
              <a:t>(B)</a:t>
            </a:r>
            <a:r>
              <a:rPr lang="en-US" sz="2800" dirty="0">
                <a:latin typeface="Times New Roman" panose="02020603050405020304" pitchFamily="18" charset="0"/>
                <a:cs typeface="Times New Roman" panose="02020603050405020304" pitchFamily="18" charset="0"/>
              </a:rPr>
              <a:t> PO₄–P and dissolved organic carbon (DOC) in leachate collected during different rainfall events across treatments.</a:t>
            </a:r>
            <a:endParaRPr sz="2800" b="1" dirty="0">
              <a:solidFill>
                <a:srgbClr val="0B2341"/>
              </a:solidFill>
              <a:latin typeface="Times New Roman" panose="02020603050405020304" pitchFamily="18" charset="0"/>
              <a:cs typeface="Times New Roman" panose="02020603050405020304" pitchFamily="18" charset="0"/>
            </a:endParaRPr>
          </a:p>
        </p:txBody>
      </p:sp>
      <p:sp>
        <p:nvSpPr>
          <p:cNvPr id="69" name="Contributors text">
            <a:extLst>
              <a:ext uri="{FF2B5EF4-FFF2-40B4-BE49-F238E27FC236}">
                <a16:creationId xmlns:a16="http://schemas.microsoft.com/office/drawing/2014/main" id="{CCD17C44-FB61-76EC-AE6C-004BD051EA92}"/>
              </a:ext>
            </a:extLst>
          </p:cNvPr>
          <p:cNvSpPr txBox="1"/>
          <p:nvPr/>
        </p:nvSpPr>
        <p:spPr>
          <a:xfrm>
            <a:off x="32082815" y="25802083"/>
            <a:ext cx="11267347" cy="7271110"/>
          </a:xfrm>
          <a:prstGeom prst="rect">
            <a:avLst/>
          </a:prstGeom>
        </p:spPr>
        <p:txBody>
          <a:bodyPr vert="horz" wrap="square" lIns="0" tIns="13860" rIns="0" bIns="0" rtlCol="0">
            <a:spAutoFit/>
          </a:bodyPr>
          <a:lstStyle/>
          <a:p>
            <a:pPr marL="27720" marR="11088" algn="just">
              <a:lnSpc>
                <a:spcPct val="104600"/>
              </a:lnSpc>
              <a:spcBef>
                <a:spcPts val="109"/>
              </a:spcBef>
            </a:pPr>
            <a:r>
              <a:rPr lang="en-US" sz="3200" b="1" i="1" dirty="0">
                <a:latin typeface="Times New Roman" panose="02020603050405020304" pitchFamily="18" charset="0"/>
                <a:cs typeface="Times New Roman" panose="02020603050405020304" pitchFamily="18" charset="0"/>
              </a:rPr>
              <a:t>References: </a:t>
            </a:r>
          </a:p>
          <a:p>
            <a:pPr marL="27720" marR="11088" algn="just">
              <a:lnSpc>
                <a:spcPct val="104600"/>
              </a:lnSpc>
              <a:spcBef>
                <a:spcPts val="109"/>
              </a:spcBef>
            </a:pPr>
            <a:r>
              <a:rPr lang="en-US" sz="3200" dirty="0">
                <a:latin typeface="Times New Roman" panose="02020603050405020304" pitchFamily="18" charset="0"/>
                <a:cs typeface="Times New Roman" panose="02020603050405020304" pitchFamily="18" charset="0"/>
              </a:rPr>
              <a:t>Dari, B., Nair, V. D., Sharpley, A. N., Kleinman, P., Franklin, D., &amp; Harris, W. G. (2018). Consistency of the threshold phosphorus saturation ratio across a wide geographic range of acid soils. </a:t>
            </a:r>
            <a:r>
              <a:rPr lang="en-US" sz="3200" i="1" dirty="0" err="1">
                <a:latin typeface="Times New Roman" panose="02020603050405020304" pitchFamily="18" charset="0"/>
                <a:cs typeface="Times New Roman" panose="02020603050405020304" pitchFamily="18" charset="0"/>
              </a:rPr>
              <a:t>Agrosystems</a:t>
            </a:r>
            <a:r>
              <a:rPr lang="en-US" sz="3200" i="1" dirty="0">
                <a:latin typeface="Times New Roman" panose="02020603050405020304" pitchFamily="18" charset="0"/>
                <a:cs typeface="Times New Roman" panose="02020603050405020304" pitchFamily="18" charset="0"/>
              </a:rPr>
              <a:t>, Geosciences &amp; Environment</a:t>
            </a:r>
            <a:r>
              <a:rPr lang="en-US" sz="3200" dirty="0">
                <a:latin typeface="Times New Roman" panose="02020603050405020304" pitchFamily="18" charset="0"/>
                <a:cs typeface="Times New Roman" panose="02020603050405020304" pitchFamily="18" charset="0"/>
              </a:rPr>
              <a:t>, </a:t>
            </a:r>
            <a:r>
              <a:rPr lang="en-US" sz="3200" i="1" dirty="0">
                <a:latin typeface="Times New Roman" panose="02020603050405020304" pitchFamily="18" charset="0"/>
                <a:cs typeface="Times New Roman" panose="02020603050405020304" pitchFamily="18" charset="0"/>
              </a:rPr>
              <a:t>1</a:t>
            </a:r>
            <a:r>
              <a:rPr lang="en-US" sz="3200" dirty="0">
                <a:latin typeface="Times New Roman" panose="02020603050405020304" pitchFamily="18" charset="0"/>
                <a:cs typeface="Times New Roman" panose="02020603050405020304" pitchFamily="18" charset="0"/>
              </a:rPr>
              <a:t>(1), 1-8.</a:t>
            </a:r>
          </a:p>
          <a:p>
            <a:pPr marL="27720" marR="11088" algn="just">
              <a:lnSpc>
                <a:spcPct val="104600"/>
              </a:lnSpc>
              <a:spcBef>
                <a:spcPts val="109"/>
              </a:spcBef>
            </a:pPr>
            <a:r>
              <a:rPr lang="en-US" sz="3200" dirty="0">
                <a:latin typeface="Times New Roman" panose="02020603050405020304" pitchFamily="18" charset="0"/>
                <a:cs typeface="Times New Roman" panose="02020603050405020304" pitchFamily="18" charset="0"/>
              </a:rPr>
              <a:t>Dong, X. M., Ma, S. N., Wang, H. J., Li, Y. Y., Li, Y., &amp; Xu, J. L. (2022). Dissolved organic carbon loading stimulates sediment phosphorus mobilization and release: preliminary evidence from Xiangshan Port, East China Sea. </a:t>
            </a:r>
            <a:r>
              <a:rPr lang="en-US" sz="3200" i="1" dirty="0">
                <a:latin typeface="Times New Roman" panose="02020603050405020304" pitchFamily="18" charset="0"/>
                <a:cs typeface="Times New Roman" panose="02020603050405020304" pitchFamily="18" charset="0"/>
              </a:rPr>
              <a:t>Frontiers in Environmental Science</a:t>
            </a:r>
            <a:r>
              <a:rPr lang="en-US" sz="3200" dirty="0">
                <a:latin typeface="Times New Roman" panose="02020603050405020304" pitchFamily="18" charset="0"/>
                <a:cs typeface="Times New Roman" panose="02020603050405020304" pitchFamily="18" charset="0"/>
              </a:rPr>
              <a:t>, </a:t>
            </a:r>
            <a:r>
              <a:rPr lang="en-US" sz="3200" i="1" dirty="0">
                <a:latin typeface="Times New Roman" panose="02020603050405020304" pitchFamily="18" charset="0"/>
                <a:cs typeface="Times New Roman" panose="02020603050405020304" pitchFamily="18" charset="0"/>
              </a:rPr>
              <a:t>9</a:t>
            </a:r>
            <a:r>
              <a:rPr lang="en-US" sz="3200" dirty="0">
                <a:latin typeface="Times New Roman" panose="02020603050405020304" pitchFamily="18" charset="0"/>
                <a:cs typeface="Times New Roman" panose="02020603050405020304" pitchFamily="18" charset="0"/>
              </a:rPr>
              <a:t>, 782701.</a:t>
            </a:r>
          </a:p>
          <a:p>
            <a:pPr marL="27720" marR="11088" algn="just">
              <a:lnSpc>
                <a:spcPct val="104600"/>
              </a:lnSpc>
              <a:spcBef>
                <a:spcPts val="109"/>
              </a:spcBef>
            </a:pPr>
            <a:r>
              <a:rPr lang="en-US" sz="3200" dirty="0">
                <a:latin typeface="Times New Roman" panose="02020603050405020304" pitchFamily="18" charset="0"/>
                <a:cs typeface="Times New Roman" panose="02020603050405020304" pitchFamily="18" charset="0"/>
              </a:rPr>
              <a:t>Laird, D., Fleming, P., Wang, B., Horton, R., &amp; Karlen, D. (2010). Biochar impact on nutrient leaching from a Midwestern agricultural soil. </a:t>
            </a:r>
            <a:r>
              <a:rPr lang="en-US" sz="3200" i="1" dirty="0" err="1">
                <a:latin typeface="Times New Roman" panose="02020603050405020304" pitchFamily="18" charset="0"/>
                <a:cs typeface="Times New Roman" panose="02020603050405020304" pitchFamily="18" charset="0"/>
              </a:rPr>
              <a:t>Geoderma</a:t>
            </a:r>
            <a:r>
              <a:rPr lang="en-US" sz="3200" dirty="0">
                <a:latin typeface="Times New Roman" panose="02020603050405020304" pitchFamily="18" charset="0"/>
                <a:cs typeface="Times New Roman" panose="02020603050405020304" pitchFamily="18" charset="0"/>
              </a:rPr>
              <a:t>, </a:t>
            </a:r>
            <a:r>
              <a:rPr lang="en-US" sz="3200" i="1" dirty="0">
                <a:latin typeface="Times New Roman" panose="02020603050405020304" pitchFamily="18" charset="0"/>
                <a:cs typeface="Times New Roman" panose="02020603050405020304" pitchFamily="18" charset="0"/>
              </a:rPr>
              <a:t>158</a:t>
            </a:r>
            <a:r>
              <a:rPr lang="en-US" sz="3200" dirty="0">
                <a:latin typeface="Times New Roman" panose="02020603050405020304" pitchFamily="18" charset="0"/>
                <a:cs typeface="Times New Roman" panose="02020603050405020304" pitchFamily="18" charset="0"/>
              </a:rPr>
              <a:t>(3-4), 436-442</a:t>
            </a:r>
          </a:p>
          <a:p>
            <a:pPr marL="27720" marR="11088" algn="just">
              <a:lnSpc>
                <a:spcPct val="104600"/>
              </a:lnSpc>
              <a:spcBef>
                <a:spcPts val="109"/>
              </a:spcBef>
            </a:pP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4758768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6908</TotalTime>
  <Words>1045</Words>
  <Application>Microsoft Office PowerPoint</Application>
  <PresentationFormat>Custom</PresentationFormat>
  <Paragraphs>62</Paragraphs>
  <Slides>1</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Aptos</vt:lpstr>
      <vt:lpstr>Aptos Display</vt:lpstr>
      <vt:lpstr>Arial</vt:lpstr>
      <vt:lpstr>Avenir Next LT Pro</vt:lpstr>
      <vt:lpstr>Avenir Next LT Pro Demi</vt:lpstr>
      <vt:lpstr>Times New Roman</vt:lpstr>
      <vt:lpstr>Wingdings</vt:lpstr>
      <vt:lpstr>Office Theme</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Jennie Hill</dc:creator>
  <cp:keywords/>
  <dc:description/>
  <cp:lastModifiedBy>Jonathan Cullum</cp:lastModifiedBy>
  <cp:revision>22</cp:revision>
  <dcterms:created xsi:type="dcterms:W3CDTF">2025-09-17T19:26:34Z</dcterms:created>
  <dcterms:modified xsi:type="dcterms:W3CDTF">2026-03-25T17:10:24Z</dcterms:modified>
  <cp:category/>
</cp:coreProperties>
</file>