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7" r:id="rId2"/>
  </p:sldIdLst>
  <p:sldSz cx="9601200" cy="51206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E920CA-94F5-B71A-2912-EA94D21ED999}" name="Brandon Shannon" initials="BS" userId="S::bps0055@auburn.edu::503deb19-e454-4737-b3ae-913b53f7be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341"/>
    <a:srgbClr val="E86100"/>
    <a:srgbClr val="0D0D0D"/>
    <a:srgbClr val="0093D2"/>
    <a:srgbClr val="215834"/>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657" autoAdjust="0"/>
    <p:restoredTop sz="94660"/>
  </p:normalViewPr>
  <p:slideViewPr>
    <p:cSldViewPr snapToGrid="0">
      <p:cViewPr>
        <p:scale>
          <a:sx n="50" d="100"/>
          <a:sy n="50" d="100"/>
        </p:scale>
        <p:origin x="2822" y="-4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51793-4C05-4959-9B97-F63E0A2A5636}" type="datetimeFigureOut">
              <a:rPr lang="en-US" smtClean="0"/>
              <a:t>3/9/2026</a:t>
            </a:fld>
            <a:endParaRPr lang="en-US"/>
          </a:p>
        </p:txBody>
      </p:sp>
      <p:sp>
        <p:nvSpPr>
          <p:cNvPr id="4" name="Slide Image Placeholder 3"/>
          <p:cNvSpPr>
            <a:spLocks noGrp="1" noRot="1" noChangeAspect="1"/>
          </p:cNvSpPr>
          <p:nvPr>
            <p:ph type="sldImg" idx="2"/>
          </p:nvPr>
        </p:nvSpPr>
        <p:spPr>
          <a:xfrm>
            <a:off x="3140075" y="1143000"/>
            <a:ext cx="5778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80A27-E897-4641-BE1B-7F9938798875}" type="slidenum">
              <a:rPr lang="en-US" smtClean="0"/>
              <a:t>‹#›</a:t>
            </a:fld>
            <a:endParaRPr lang="en-US"/>
          </a:p>
        </p:txBody>
      </p:sp>
    </p:spTree>
    <p:extLst>
      <p:ext uri="{BB962C8B-B14F-4D97-AF65-F5344CB8AC3E}">
        <p14:creationId xmlns:p14="http://schemas.microsoft.com/office/powerpoint/2010/main" val="57865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0075" y="1143000"/>
            <a:ext cx="577850" cy="3086100"/>
          </a:xfrm>
        </p:spPr>
      </p:sp>
      <p:sp>
        <p:nvSpPr>
          <p:cNvPr id="3" name="Notes Placeholder 2"/>
          <p:cNvSpPr>
            <a:spLocks noGrp="1"/>
          </p:cNvSpPr>
          <p:nvPr>
            <p:ph type="body" idx="1"/>
          </p:nvPr>
        </p:nvSpPr>
        <p:spPr/>
        <p:txBody>
          <a:bodyPr/>
          <a:lstStyle/>
          <a:p>
            <a:r>
              <a:rPr lang="en-US" dirty="0"/>
              <a:t>Data available but not included: brood, honey, or pollen.</a:t>
            </a:r>
          </a:p>
          <a:p>
            <a:r>
              <a:rPr lang="en-US" dirty="0"/>
              <a:t>References as QR code?</a:t>
            </a:r>
          </a:p>
          <a:p>
            <a:r>
              <a:rPr lang="en-US" dirty="0"/>
              <a:t>Acknowledgements section for bee lab members and local beekeeper volunteers?</a:t>
            </a:r>
          </a:p>
        </p:txBody>
      </p:sp>
      <p:sp>
        <p:nvSpPr>
          <p:cNvPr id="4" name="Slide Number Placeholder 3"/>
          <p:cNvSpPr>
            <a:spLocks noGrp="1"/>
          </p:cNvSpPr>
          <p:nvPr>
            <p:ph type="sldNum" sz="quarter" idx="5"/>
          </p:nvPr>
        </p:nvSpPr>
        <p:spPr/>
        <p:txBody>
          <a:bodyPr/>
          <a:lstStyle/>
          <a:p>
            <a:fld id="{CBE80A27-E897-4641-BE1B-7F9938798875}" type="slidenum">
              <a:rPr lang="en-US" smtClean="0"/>
              <a:t>1</a:t>
            </a:fld>
            <a:endParaRPr lang="en-US"/>
          </a:p>
        </p:txBody>
      </p:sp>
    </p:spTree>
    <p:extLst>
      <p:ext uri="{BB962C8B-B14F-4D97-AF65-F5344CB8AC3E}">
        <p14:creationId xmlns:p14="http://schemas.microsoft.com/office/powerpoint/2010/main" val="256271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8380311"/>
            <a:ext cx="8161020" cy="17827413"/>
          </a:xfrm>
        </p:spPr>
        <p:txBody>
          <a:bodyPr anchor="b"/>
          <a:lstStyle>
            <a:lvl1pPr algn="ctr">
              <a:defRPr sz="6300"/>
            </a:lvl1pPr>
          </a:lstStyle>
          <a:p>
            <a:r>
              <a:rPr lang="en-US"/>
              <a:t>Click to edit Master title style</a:t>
            </a:r>
          </a:p>
        </p:txBody>
      </p:sp>
      <p:sp>
        <p:nvSpPr>
          <p:cNvPr id="3" name="Subtitle 2"/>
          <p:cNvSpPr>
            <a:spLocks noGrp="1"/>
          </p:cNvSpPr>
          <p:nvPr>
            <p:ph type="subTitle" idx="1"/>
          </p:nvPr>
        </p:nvSpPr>
        <p:spPr>
          <a:xfrm>
            <a:off x="1200150" y="26895217"/>
            <a:ext cx="7200900" cy="12363023"/>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p>
        </p:txBody>
      </p:sp>
      <p:sp>
        <p:nvSpPr>
          <p:cNvPr id="4" name="Date Placeholder 3"/>
          <p:cNvSpPr>
            <a:spLocks noGrp="1"/>
          </p:cNvSpPr>
          <p:nvPr>
            <p:ph type="dt" sz="half" idx="10"/>
          </p:nvPr>
        </p:nvSpPr>
        <p:spPr/>
        <p:txBody>
          <a:bodyPr/>
          <a:lstStyle/>
          <a:p>
            <a:fld id="{9949355D-8839-CA47-B436-6451C26FBA95}"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3128763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9355D-8839-CA47-B436-6451C26FBA95}"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1263984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59" y="2726267"/>
            <a:ext cx="2070259" cy="433950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083" y="2726267"/>
            <a:ext cx="6090761" cy="433950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9355D-8839-CA47-B436-6451C26FBA95}"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262518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9355D-8839-CA47-B436-6451C26FBA95}"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205867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5082" y="12766055"/>
            <a:ext cx="8281035" cy="21300436"/>
          </a:xfrm>
        </p:spPr>
        <p:txBody>
          <a:bodyPr anchor="b"/>
          <a:lstStyle>
            <a:lvl1pPr>
              <a:defRPr sz="6300"/>
            </a:lvl1pPr>
          </a:lstStyle>
          <a:p>
            <a:r>
              <a:rPr lang="en-US"/>
              <a:t>Click to edit Master title style</a:t>
            </a:r>
          </a:p>
        </p:txBody>
      </p:sp>
      <p:sp>
        <p:nvSpPr>
          <p:cNvPr id="3" name="Text Placeholder 2"/>
          <p:cNvSpPr>
            <a:spLocks noGrp="1"/>
          </p:cNvSpPr>
          <p:nvPr>
            <p:ph type="body" idx="1"/>
          </p:nvPr>
        </p:nvSpPr>
        <p:spPr>
          <a:xfrm>
            <a:off x="655082" y="34268002"/>
            <a:ext cx="8281035" cy="11201396"/>
          </a:xfrm>
        </p:spPr>
        <p:txBody>
          <a:bodyPr/>
          <a:lstStyle>
            <a:lvl1pPr marL="0" indent="0">
              <a:buNone/>
              <a:defRPr sz="2520">
                <a:solidFill>
                  <a:schemeClr val="tx1">
                    <a:tint val="82000"/>
                  </a:schemeClr>
                </a:solidFill>
              </a:defRPr>
            </a:lvl1pPr>
            <a:lvl2pPr marL="480060" indent="0">
              <a:buNone/>
              <a:defRPr sz="2100">
                <a:solidFill>
                  <a:schemeClr val="tx1">
                    <a:tint val="82000"/>
                  </a:schemeClr>
                </a:solidFill>
              </a:defRPr>
            </a:lvl2pPr>
            <a:lvl3pPr marL="960120" indent="0">
              <a:buNone/>
              <a:defRPr sz="1890">
                <a:solidFill>
                  <a:schemeClr val="tx1">
                    <a:tint val="82000"/>
                  </a:schemeClr>
                </a:solidFill>
              </a:defRPr>
            </a:lvl3pPr>
            <a:lvl4pPr marL="1440180" indent="0">
              <a:buNone/>
              <a:defRPr sz="1680">
                <a:solidFill>
                  <a:schemeClr val="tx1">
                    <a:tint val="82000"/>
                  </a:schemeClr>
                </a:solidFill>
              </a:defRPr>
            </a:lvl4pPr>
            <a:lvl5pPr marL="1920240" indent="0">
              <a:buNone/>
              <a:defRPr sz="1680">
                <a:solidFill>
                  <a:schemeClr val="tx1">
                    <a:tint val="82000"/>
                  </a:schemeClr>
                </a:solidFill>
              </a:defRPr>
            </a:lvl5pPr>
            <a:lvl6pPr marL="2400300" indent="0">
              <a:buNone/>
              <a:defRPr sz="1680">
                <a:solidFill>
                  <a:schemeClr val="tx1">
                    <a:tint val="82000"/>
                  </a:schemeClr>
                </a:solidFill>
              </a:defRPr>
            </a:lvl6pPr>
            <a:lvl7pPr marL="2880360" indent="0">
              <a:buNone/>
              <a:defRPr sz="1680">
                <a:solidFill>
                  <a:schemeClr val="tx1">
                    <a:tint val="82000"/>
                  </a:schemeClr>
                </a:solidFill>
              </a:defRPr>
            </a:lvl7pPr>
            <a:lvl8pPr marL="3360420" indent="0">
              <a:buNone/>
              <a:defRPr sz="1680">
                <a:solidFill>
                  <a:schemeClr val="tx1">
                    <a:tint val="82000"/>
                  </a:schemeClr>
                </a:solidFill>
              </a:defRPr>
            </a:lvl8pPr>
            <a:lvl9pPr marL="3840480" indent="0">
              <a:buNone/>
              <a:defRPr sz="1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9355D-8839-CA47-B436-6451C26FBA95}"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3617744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083" y="13631334"/>
            <a:ext cx="4080510" cy="32489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0608" y="13631334"/>
            <a:ext cx="4080510" cy="32489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49355D-8839-CA47-B436-6451C26FBA95}"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58855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1333" y="2726278"/>
            <a:ext cx="8281035" cy="9897537"/>
          </a:xfrm>
        </p:spPr>
        <p:txBody>
          <a:bodyPr/>
          <a:lstStyle/>
          <a:p>
            <a:r>
              <a:rPr lang="en-US"/>
              <a:t>Click to edit Master title style</a:t>
            </a:r>
          </a:p>
        </p:txBody>
      </p:sp>
      <p:sp>
        <p:nvSpPr>
          <p:cNvPr id="3" name="Text Placeholder 2"/>
          <p:cNvSpPr>
            <a:spLocks noGrp="1"/>
          </p:cNvSpPr>
          <p:nvPr>
            <p:ph type="body" idx="1"/>
          </p:nvPr>
        </p:nvSpPr>
        <p:spPr>
          <a:xfrm>
            <a:off x="661334" y="12552684"/>
            <a:ext cx="4061757" cy="6151876"/>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4" name="Content Placeholder 3"/>
          <p:cNvSpPr>
            <a:spLocks noGrp="1"/>
          </p:cNvSpPr>
          <p:nvPr>
            <p:ph sz="half" idx="2"/>
          </p:nvPr>
        </p:nvSpPr>
        <p:spPr>
          <a:xfrm>
            <a:off x="661334" y="18704560"/>
            <a:ext cx="4061757" cy="27511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60608" y="12552684"/>
            <a:ext cx="4081761" cy="6151876"/>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4860608" y="18704560"/>
            <a:ext cx="4081761" cy="27511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49355D-8839-CA47-B436-6451C26FBA95}"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3646484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49355D-8839-CA47-B436-6451C26FBA95}"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172513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9355D-8839-CA47-B436-6451C26FBA95}"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133283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3" y="3413760"/>
            <a:ext cx="3096637" cy="11948160"/>
          </a:xfrm>
        </p:spPr>
        <p:txBody>
          <a:bodyPr anchor="b"/>
          <a:lstStyle>
            <a:lvl1pPr>
              <a:defRPr sz="3360"/>
            </a:lvl1pPr>
          </a:lstStyle>
          <a:p>
            <a:r>
              <a:rPr lang="en-US"/>
              <a:t>Click to edit Master title style</a:t>
            </a:r>
          </a:p>
        </p:txBody>
      </p:sp>
      <p:sp>
        <p:nvSpPr>
          <p:cNvPr id="3" name="Content Placeholder 2"/>
          <p:cNvSpPr>
            <a:spLocks noGrp="1"/>
          </p:cNvSpPr>
          <p:nvPr>
            <p:ph idx="1"/>
          </p:nvPr>
        </p:nvSpPr>
        <p:spPr>
          <a:xfrm>
            <a:off x="4081760" y="7372785"/>
            <a:ext cx="4860608" cy="363897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1333" y="15361920"/>
            <a:ext cx="3096637" cy="28459857"/>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9949355D-8839-CA47-B436-6451C26FBA95}"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81857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3" y="3413760"/>
            <a:ext cx="3096637" cy="11948160"/>
          </a:xfrm>
        </p:spPr>
        <p:txBody>
          <a:bodyPr anchor="b"/>
          <a:lstStyle>
            <a:lvl1pPr>
              <a:defRPr sz="3360"/>
            </a:lvl1pPr>
          </a:lstStyle>
          <a:p>
            <a:r>
              <a:rPr lang="en-US"/>
              <a:t>Click to edit Master title style</a:t>
            </a:r>
          </a:p>
        </p:txBody>
      </p:sp>
      <p:sp>
        <p:nvSpPr>
          <p:cNvPr id="3" name="Picture Placeholder 2"/>
          <p:cNvSpPr>
            <a:spLocks noGrp="1" noChangeAspect="1"/>
          </p:cNvSpPr>
          <p:nvPr>
            <p:ph type="pic" idx="1"/>
          </p:nvPr>
        </p:nvSpPr>
        <p:spPr>
          <a:xfrm>
            <a:off x="4081760" y="7372785"/>
            <a:ext cx="4860608" cy="36389733"/>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p>
        </p:txBody>
      </p:sp>
      <p:sp>
        <p:nvSpPr>
          <p:cNvPr id="4" name="Text Placeholder 3"/>
          <p:cNvSpPr>
            <a:spLocks noGrp="1"/>
          </p:cNvSpPr>
          <p:nvPr>
            <p:ph type="body" sz="half" idx="2"/>
          </p:nvPr>
        </p:nvSpPr>
        <p:spPr>
          <a:xfrm>
            <a:off x="661333" y="15361920"/>
            <a:ext cx="3096637" cy="28459857"/>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9949355D-8839-CA47-B436-6451C26FBA95}"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223253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2726278"/>
            <a:ext cx="8281035" cy="98975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60083" y="13631334"/>
            <a:ext cx="8281035" cy="324899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0083" y="47460758"/>
            <a:ext cx="2160270" cy="2726267"/>
          </a:xfrm>
          <a:prstGeom prst="rect">
            <a:avLst/>
          </a:prstGeom>
        </p:spPr>
        <p:txBody>
          <a:bodyPr vert="horz" lIns="91440" tIns="45720" rIns="91440" bIns="45720" rtlCol="0" anchor="ctr"/>
          <a:lstStyle>
            <a:lvl1pPr algn="l">
              <a:defRPr sz="1260">
                <a:solidFill>
                  <a:schemeClr val="tx1">
                    <a:tint val="82000"/>
                  </a:schemeClr>
                </a:solidFill>
              </a:defRPr>
            </a:lvl1pPr>
          </a:lstStyle>
          <a:p>
            <a:fld id="{9949355D-8839-CA47-B436-6451C26FBA95}" type="datetimeFigureOut">
              <a:rPr lang="en-US" smtClean="0"/>
              <a:t>3/9/2026</a:t>
            </a:fld>
            <a:endParaRPr lang="en-US"/>
          </a:p>
        </p:txBody>
      </p:sp>
      <p:sp>
        <p:nvSpPr>
          <p:cNvPr id="5" name="Footer Placeholder 4"/>
          <p:cNvSpPr>
            <a:spLocks noGrp="1"/>
          </p:cNvSpPr>
          <p:nvPr>
            <p:ph type="ftr" sz="quarter" idx="3"/>
          </p:nvPr>
        </p:nvSpPr>
        <p:spPr>
          <a:xfrm>
            <a:off x="3180398" y="47460758"/>
            <a:ext cx="3240405" cy="2726267"/>
          </a:xfrm>
          <a:prstGeom prst="rect">
            <a:avLst/>
          </a:prstGeom>
        </p:spPr>
        <p:txBody>
          <a:bodyPr vert="horz" lIns="91440" tIns="45720" rIns="91440" bIns="45720" rtlCol="0" anchor="ctr"/>
          <a:lstStyle>
            <a:lvl1pPr algn="ctr">
              <a:defRPr sz="12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780848" y="47460758"/>
            <a:ext cx="2160270" cy="2726267"/>
          </a:xfrm>
          <a:prstGeom prst="rect">
            <a:avLst/>
          </a:prstGeom>
        </p:spPr>
        <p:txBody>
          <a:bodyPr vert="horz" lIns="91440" tIns="45720" rIns="91440" bIns="45720" rtlCol="0" anchor="ctr"/>
          <a:lstStyle>
            <a:lvl1pPr algn="r">
              <a:defRPr sz="1260">
                <a:solidFill>
                  <a:schemeClr val="tx1">
                    <a:tint val="82000"/>
                  </a:schemeClr>
                </a:solidFill>
              </a:defRPr>
            </a:lvl1pPr>
          </a:lstStyle>
          <a:p>
            <a:fld id="{965F3C13-155F-7340-8E49-03BA68356F20}" type="slidenum">
              <a:rPr lang="en-US" smtClean="0"/>
              <a:t>‹#›</a:t>
            </a:fld>
            <a:endParaRPr lang="en-US"/>
          </a:p>
        </p:txBody>
      </p:sp>
    </p:spTree>
    <p:extLst>
      <p:ext uri="{BB962C8B-B14F-4D97-AF65-F5344CB8AC3E}">
        <p14:creationId xmlns:p14="http://schemas.microsoft.com/office/powerpoint/2010/main" val="2426702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hyperlink" Target="https://doi.org/10.1016/j.scitotenv.2020.141629" TargetMode="External"/><Relationship Id="rId10" Type="http://schemas.openxmlformats.org/officeDocument/2006/relationships/image" Target="../media/image6.png"/><Relationship Id="rId4" Type="http://schemas.openxmlformats.org/officeDocument/2006/relationships/hyperlink" Target="https://doi.org/10.1093/jee/toz088" TargetMode="External"/><Relationship Id="rId9" Type="http://schemas.openxmlformats.org/officeDocument/2006/relationships/image" Target="../media/image5.png"/><Relationship Id="rId1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98D5D-EE3E-F525-B67E-2F885E5B010C}"/>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B584F3DF-8951-9A83-F67E-7ED45D6238A6}"/>
              </a:ext>
            </a:extLst>
          </p:cNvPr>
          <p:cNvSpPr/>
          <p:nvPr/>
        </p:nvSpPr>
        <p:spPr>
          <a:xfrm>
            <a:off x="-19948" y="37989048"/>
            <a:ext cx="9601200" cy="7111874"/>
          </a:xfrm>
          <a:prstGeom prst="rect">
            <a:avLst/>
          </a:prstGeom>
          <a:solidFill>
            <a:srgbClr val="0B234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327D49F-B8AF-67D9-8F53-D2EE194623E6}"/>
              </a:ext>
            </a:extLst>
          </p:cNvPr>
          <p:cNvSpPr/>
          <p:nvPr/>
        </p:nvSpPr>
        <p:spPr>
          <a:xfrm>
            <a:off x="-19948" y="27711014"/>
            <a:ext cx="9601200" cy="6780868"/>
          </a:xfrm>
          <a:prstGeom prst="rect">
            <a:avLst/>
          </a:prstGeom>
          <a:solidFill>
            <a:srgbClr val="0B234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Section 3 text">
            <a:extLst>
              <a:ext uri="{FF2B5EF4-FFF2-40B4-BE49-F238E27FC236}">
                <a16:creationId xmlns:a16="http://schemas.microsoft.com/office/drawing/2014/main" id="{82A945E2-5570-E9A4-3859-0D18DBDE3965}"/>
              </a:ext>
            </a:extLst>
          </p:cNvPr>
          <p:cNvSpPr txBox="1"/>
          <p:nvPr/>
        </p:nvSpPr>
        <p:spPr>
          <a:xfrm>
            <a:off x="8535" y="42313617"/>
            <a:ext cx="9544235" cy="2499255"/>
          </a:xfrm>
          <a:prstGeom prst="rect">
            <a:avLst/>
          </a:prstGeom>
        </p:spPr>
        <p:txBody>
          <a:bodyPr vert="horz" wrap="square" lIns="0" tIns="478644" rIns="0" bIns="0" rtlCol="0">
            <a:spAutoFit/>
          </a:bodyPr>
          <a:lstStyle/>
          <a:p>
            <a:pPr marL="228600" marR="146614" algn="ctr">
              <a:spcBef>
                <a:spcPts val="600"/>
              </a:spcBef>
            </a:pPr>
            <a:r>
              <a:rPr lang="en-US" sz="2600" b="1" dirty="0">
                <a:solidFill>
                  <a:schemeClr val="bg1"/>
                </a:solidFill>
                <a:latin typeface="Avenir Next LT Pro" panose="020B0504020202020204" pitchFamily="34" charset="77"/>
              </a:rPr>
              <a:t>Fig 2. </a:t>
            </a:r>
            <a:r>
              <a:rPr lang="en-US" sz="2600" dirty="0">
                <a:solidFill>
                  <a:schemeClr val="bg1"/>
                </a:solidFill>
                <a:latin typeface="Avenir Next LT Pro" panose="020B0504020202020204" pitchFamily="34" charset="77"/>
              </a:rPr>
              <a:t>Predicted winter losses for honey bee colonies by chemical type of </a:t>
            </a:r>
            <a:r>
              <a:rPr lang="en-US" sz="2600" dirty="0" err="1">
                <a:solidFill>
                  <a:schemeClr val="bg1"/>
                </a:solidFill>
                <a:latin typeface="Avenir Next LT Pro" panose="020B0504020202020204" pitchFamily="34" charset="77"/>
              </a:rPr>
              <a:t>varroacides</a:t>
            </a:r>
            <a:r>
              <a:rPr lang="en-US" sz="2600" dirty="0">
                <a:solidFill>
                  <a:schemeClr val="bg1"/>
                </a:solidFill>
                <a:latin typeface="Avenir Next LT Pro" panose="020B0504020202020204" pitchFamily="34" charset="77"/>
              </a:rPr>
              <a:t> (left), trigger to treat with of </a:t>
            </a:r>
            <a:r>
              <a:rPr lang="en-US" sz="2600" dirty="0" err="1">
                <a:solidFill>
                  <a:schemeClr val="bg1"/>
                </a:solidFill>
                <a:latin typeface="Avenir Next LT Pro" panose="020B0504020202020204" pitchFamily="34" charset="77"/>
              </a:rPr>
              <a:t>varroacides</a:t>
            </a:r>
            <a:r>
              <a:rPr lang="en-US" sz="2600" dirty="0">
                <a:solidFill>
                  <a:schemeClr val="bg1"/>
                </a:solidFill>
                <a:latin typeface="Avenir Next LT Pro" panose="020B0504020202020204" pitchFamily="34" charset="77"/>
              </a:rPr>
              <a:t> (center) and region (right). </a:t>
            </a:r>
          </a:p>
          <a:p>
            <a:pPr marL="228600" marR="146614" algn="just">
              <a:spcBef>
                <a:spcPts val="600"/>
              </a:spcBef>
            </a:pPr>
            <a:r>
              <a:rPr lang="en-US" sz="1600" dirty="0">
                <a:solidFill>
                  <a:schemeClr val="bg1"/>
                </a:solidFill>
                <a:latin typeface="Avenir Next LT Pro" panose="020B0504020202020204" pitchFamily="34" charset="77"/>
              </a:rPr>
              <a:t>Ref: </a:t>
            </a:r>
            <a:r>
              <a:rPr lang="en-US" sz="1600" b="1" dirty="0">
                <a:solidFill>
                  <a:schemeClr val="bg1"/>
                </a:solidFill>
                <a:latin typeface="Avenir Next LT Pro" panose="020B0504020202020204" pitchFamily="34" charset="77"/>
              </a:rPr>
              <a:t>Chemical type </a:t>
            </a:r>
            <a:r>
              <a:rPr lang="en-US" sz="1600" dirty="0">
                <a:solidFill>
                  <a:schemeClr val="bg1"/>
                </a:solidFill>
                <a:latin typeface="Avenir Next LT Pro" panose="020B0504020202020204" pitchFamily="34" charset="77"/>
              </a:rPr>
              <a:t>(Synthetic </a:t>
            </a:r>
            <a:r>
              <a:rPr lang="en-US" sz="1600" dirty="0" err="1">
                <a:solidFill>
                  <a:schemeClr val="bg1"/>
                </a:solidFill>
                <a:latin typeface="Avenir Next LT Pro" panose="020B0504020202020204" pitchFamily="34" charset="77"/>
              </a:rPr>
              <a:t>varroacides</a:t>
            </a:r>
            <a:r>
              <a:rPr lang="en-US" sz="1600" dirty="0">
                <a:solidFill>
                  <a:schemeClr val="bg1"/>
                </a:solidFill>
                <a:latin typeface="Avenir Next LT Pro" panose="020B0504020202020204" pitchFamily="34" charset="77"/>
              </a:rPr>
              <a:t>=</a:t>
            </a:r>
            <a:r>
              <a:rPr lang="en-US" sz="1600" dirty="0" err="1">
                <a:solidFill>
                  <a:schemeClr val="bg1"/>
                </a:solidFill>
                <a:latin typeface="Avenir Next LT Pro" panose="020B0504020202020204" pitchFamily="34" charset="77"/>
              </a:rPr>
              <a:t>Synt</a:t>
            </a:r>
            <a:r>
              <a:rPr lang="en-US" sz="1600" dirty="0">
                <a:solidFill>
                  <a:schemeClr val="bg1"/>
                </a:solidFill>
                <a:latin typeface="Avenir Next LT Pro" panose="020B0504020202020204" pitchFamily="34" charset="77"/>
              </a:rPr>
              <a:t>, Essential oils=EO, Organic </a:t>
            </a:r>
            <a:r>
              <a:rPr lang="en-US" sz="1600" dirty="0" err="1">
                <a:solidFill>
                  <a:schemeClr val="bg1"/>
                </a:solidFill>
                <a:latin typeface="Avenir Next LT Pro" panose="020B0504020202020204" pitchFamily="34" charset="77"/>
              </a:rPr>
              <a:t>varroacides</a:t>
            </a:r>
            <a:r>
              <a:rPr lang="en-US" sz="1600" dirty="0">
                <a:solidFill>
                  <a:schemeClr val="bg1"/>
                </a:solidFill>
                <a:latin typeface="Avenir Next LT Pro" panose="020B0504020202020204" pitchFamily="34" charset="77"/>
              </a:rPr>
              <a:t>=Org). </a:t>
            </a:r>
            <a:r>
              <a:rPr lang="en-US" sz="1600" b="1" dirty="0">
                <a:solidFill>
                  <a:schemeClr val="bg1"/>
                </a:solidFill>
                <a:latin typeface="Avenir Next LT Pro" panose="020B0504020202020204" pitchFamily="34" charset="77"/>
              </a:rPr>
              <a:t>Region </a:t>
            </a:r>
            <a:r>
              <a:rPr lang="en-US" sz="1600" dirty="0">
                <a:solidFill>
                  <a:schemeClr val="bg1"/>
                </a:solidFill>
                <a:latin typeface="Avenir Next LT Pro" panose="020B0504020202020204" pitchFamily="34" charset="77"/>
              </a:rPr>
              <a:t>(Northeast=NE, North Rockies and plains=NRP, Northwest=NW, Ohio Valley=OV, South=S, Southeast=SE, Southwest=SW, Upper Midwest=UMW, West=W).</a:t>
            </a:r>
          </a:p>
        </p:txBody>
      </p:sp>
      <p:sp>
        <p:nvSpPr>
          <p:cNvPr id="13" name="Section 3 text">
            <a:extLst>
              <a:ext uri="{FF2B5EF4-FFF2-40B4-BE49-F238E27FC236}">
                <a16:creationId xmlns:a16="http://schemas.microsoft.com/office/drawing/2014/main" id="{A476AE7F-87F6-7FD3-B839-AF9C58B10AC7}"/>
              </a:ext>
            </a:extLst>
          </p:cNvPr>
          <p:cNvSpPr txBox="1"/>
          <p:nvPr/>
        </p:nvSpPr>
        <p:spPr>
          <a:xfrm>
            <a:off x="-150359" y="44621414"/>
            <a:ext cx="9473117" cy="3945805"/>
          </a:xfrm>
          <a:prstGeom prst="rect">
            <a:avLst/>
          </a:prstGeom>
        </p:spPr>
        <p:txBody>
          <a:bodyPr vert="horz" wrap="square" lIns="0" tIns="478644" rIns="0" bIns="0" rtlCol="0">
            <a:spAutoFit/>
          </a:bodyPr>
          <a:lstStyle/>
          <a:p>
            <a:pPr marL="228600" marR="146614">
              <a:spcBef>
                <a:spcPts val="600"/>
              </a:spcBef>
            </a:pPr>
            <a:r>
              <a:rPr lang="en-US" sz="3600" dirty="0">
                <a:solidFill>
                  <a:srgbClr val="002060"/>
                </a:solidFill>
                <a:latin typeface="Avenir Next LT Pro Demi" panose="020B0704020202020204" pitchFamily="34" charset="0"/>
              </a:rPr>
              <a:t>Discussion</a:t>
            </a:r>
          </a:p>
          <a:p>
            <a:pPr marL="228600" marR="146614" algn="just">
              <a:spcBef>
                <a:spcPts val="600"/>
              </a:spcBef>
            </a:pPr>
            <a:r>
              <a:rPr lang="en-US" sz="3000" dirty="0">
                <a:solidFill>
                  <a:srgbClr val="002060"/>
                </a:solidFill>
                <a:latin typeface="Avenir Next LT Pro" panose="020B0504020202020204" pitchFamily="34" charset="77"/>
                <a:cs typeface="AcuminProSemiCond-Medium"/>
              </a:rPr>
              <a:t>Effective </a:t>
            </a:r>
            <a:r>
              <a:rPr lang="en-US" sz="3000" i="1" dirty="0">
                <a:solidFill>
                  <a:srgbClr val="002060"/>
                </a:solidFill>
                <a:latin typeface="Avenir Next LT Pro" panose="020B0504020202020204" pitchFamily="34" charset="77"/>
                <a:cs typeface="AcuminProSemiCond-Medium"/>
              </a:rPr>
              <a:t>V. destructor </a:t>
            </a:r>
            <a:r>
              <a:rPr lang="en-US" sz="3000" dirty="0">
                <a:solidFill>
                  <a:srgbClr val="002060"/>
                </a:solidFill>
                <a:latin typeface="Avenir Next LT Pro" panose="020B0504020202020204" pitchFamily="34" charset="77"/>
                <a:cs typeface="AcuminProSemiCond-Medium"/>
              </a:rPr>
              <a:t>control remains a priority in managed honey bee colonies, and evaluating current practices can inform the development of targeted educational programs that promote integrated pest management (Steinhauer &amp; </a:t>
            </a:r>
            <a:r>
              <a:rPr lang="en-US" sz="3000" dirty="0" err="1">
                <a:solidFill>
                  <a:srgbClr val="002060"/>
                </a:solidFill>
                <a:latin typeface="Avenir Next LT Pro" panose="020B0504020202020204" pitchFamily="34" charset="77"/>
                <a:cs typeface="AcuminProSemiCond-Medium"/>
              </a:rPr>
              <a:t>Saegerman</a:t>
            </a:r>
            <a:r>
              <a:rPr lang="en-US" sz="3000" dirty="0">
                <a:solidFill>
                  <a:srgbClr val="002060"/>
                </a:solidFill>
                <a:latin typeface="Avenir Next LT Pro" panose="020B0504020202020204" pitchFamily="34" charset="77"/>
                <a:cs typeface="AcuminProSemiCond-Medium"/>
              </a:rPr>
              <a:t>, 2021).</a:t>
            </a:r>
          </a:p>
        </p:txBody>
      </p:sp>
      <p:sp>
        <p:nvSpPr>
          <p:cNvPr id="2" name="Section 3 text">
            <a:extLst>
              <a:ext uri="{FF2B5EF4-FFF2-40B4-BE49-F238E27FC236}">
                <a16:creationId xmlns:a16="http://schemas.microsoft.com/office/drawing/2014/main" id="{40600B01-33A1-ECB0-5E15-B61A52A0CEAD}"/>
              </a:ext>
            </a:extLst>
          </p:cNvPr>
          <p:cNvSpPr txBox="1"/>
          <p:nvPr/>
        </p:nvSpPr>
        <p:spPr>
          <a:xfrm>
            <a:off x="-90488" y="19681026"/>
            <a:ext cx="9601201" cy="8039233"/>
          </a:xfrm>
          <a:prstGeom prst="rect">
            <a:avLst/>
          </a:prstGeom>
        </p:spPr>
        <p:txBody>
          <a:bodyPr vert="horz" wrap="square" lIns="0" tIns="478644" rIns="0" bIns="0" rtlCol="0">
            <a:spAutoFit/>
          </a:bodyPr>
          <a:lstStyle/>
          <a:p>
            <a:pPr marL="228600" marR="146614">
              <a:spcBef>
                <a:spcPts val="600"/>
              </a:spcBef>
            </a:pPr>
            <a:r>
              <a:rPr lang="en-US" sz="3600" dirty="0">
                <a:solidFill>
                  <a:srgbClr val="002060"/>
                </a:solidFill>
                <a:latin typeface="Avenir Next LT Pro Demi" panose="020B0704020202020204" pitchFamily="34" charset="0"/>
                <a:cs typeface="AcuminProSemiCond-Medium"/>
              </a:rPr>
              <a:t>Results</a:t>
            </a:r>
          </a:p>
          <a:p>
            <a:pPr marL="228600" marR="146614" algn="just">
              <a:spcBef>
                <a:spcPts val="600"/>
              </a:spcBef>
            </a:pPr>
            <a:r>
              <a:rPr lang="en-US" sz="3000" dirty="0">
                <a:solidFill>
                  <a:srgbClr val="002060"/>
                </a:solidFill>
                <a:latin typeface="Avenir Next LT Pro" panose="020B0504020202020204" pitchFamily="34" charset="77"/>
              </a:rPr>
              <a:t>About half of large-scale MS operations reported using pesticides (</a:t>
            </a:r>
            <a:r>
              <a:rPr lang="en-US" sz="3000" dirty="0" err="1">
                <a:solidFill>
                  <a:srgbClr val="002060"/>
                </a:solidFill>
                <a:latin typeface="Avenir Next LT Pro" panose="020B0504020202020204" pitchFamily="34" charset="77"/>
              </a:rPr>
              <a:t>varroacides</a:t>
            </a:r>
            <a:r>
              <a:rPr lang="en-US" sz="3000" dirty="0">
                <a:solidFill>
                  <a:srgbClr val="002060"/>
                </a:solidFill>
                <a:latin typeface="Avenir Next LT Pro" panose="020B0504020202020204" pitchFamily="34" charset="77"/>
              </a:rPr>
              <a:t>) as their primary method for </a:t>
            </a:r>
            <a:r>
              <a:rPr lang="en-US" sz="3000" i="1" dirty="0">
                <a:solidFill>
                  <a:srgbClr val="002060"/>
                </a:solidFill>
                <a:latin typeface="Avenir Next LT Pro" panose="020B0504020202020204" pitchFamily="34" charset="77"/>
              </a:rPr>
              <a:t>Varroa</a:t>
            </a:r>
            <a:r>
              <a:rPr lang="en-US" sz="3000" dirty="0">
                <a:solidFill>
                  <a:srgbClr val="002060"/>
                </a:solidFill>
                <a:latin typeface="Avenir Next LT Pro" panose="020B0504020202020204" pitchFamily="34" charset="77"/>
              </a:rPr>
              <a:t> control, and 70–80% reported monitoring colonies; however, many treated on a calendar-based schedule, based on the time of the year and without considering infestation levels (Fig.1). In contrast, only 30% of large-scale SS operations relied primarily on </a:t>
            </a:r>
            <a:r>
              <a:rPr lang="en-US" sz="3000" dirty="0" err="1">
                <a:solidFill>
                  <a:srgbClr val="002060"/>
                </a:solidFill>
                <a:latin typeface="Avenir Next LT Pro" panose="020B0504020202020204" pitchFamily="34" charset="77"/>
              </a:rPr>
              <a:t>varroacides</a:t>
            </a:r>
            <a:r>
              <a:rPr lang="en-US" sz="3000" dirty="0">
                <a:solidFill>
                  <a:srgbClr val="002060"/>
                </a:solidFill>
                <a:latin typeface="Avenir Next LT Pro" panose="020B0504020202020204" pitchFamily="34" charset="77"/>
              </a:rPr>
              <a:t>, with 60–70% reporting colony monitoring. Small-scale operations showed strong regional variation; 40-79% integrated chemical and non-chemical methods, most often organic </a:t>
            </a:r>
            <a:r>
              <a:rPr lang="en-US" sz="3000" dirty="0" err="1">
                <a:solidFill>
                  <a:srgbClr val="002060"/>
                </a:solidFill>
                <a:latin typeface="Avenir Next LT Pro" panose="020B0504020202020204" pitchFamily="34" charset="77"/>
              </a:rPr>
              <a:t>varroacides</a:t>
            </a:r>
            <a:r>
              <a:rPr lang="en-US" sz="3000" dirty="0">
                <a:solidFill>
                  <a:srgbClr val="002060"/>
                </a:solidFill>
                <a:latin typeface="Avenir Next LT Pro" panose="020B0504020202020204" pitchFamily="34" charset="77"/>
              </a:rPr>
              <a:t> and screened bottom boards. Between 40-70% monitored annually, and calendar-based treatments were less common than in large-scale operations ( Fig. 1). </a:t>
            </a:r>
          </a:p>
        </p:txBody>
      </p:sp>
      <p:sp>
        <p:nvSpPr>
          <p:cNvPr id="205" name="Rectangle 204">
            <a:extLst>
              <a:ext uri="{FF2B5EF4-FFF2-40B4-BE49-F238E27FC236}">
                <a16:creationId xmlns:a16="http://schemas.microsoft.com/office/drawing/2014/main" id="{59B9D3B8-F3C6-9924-906F-BEDE52746A30}"/>
              </a:ext>
            </a:extLst>
          </p:cNvPr>
          <p:cNvSpPr/>
          <p:nvPr/>
        </p:nvSpPr>
        <p:spPr>
          <a:xfrm>
            <a:off x="-1" y="48038763"/>
            <a:ext cx="4701000" cy="31676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numCol="1" rtlCol="0" anchor="t"/>
          <a:lstStyle/>
          <a:p>
            <a:pPr marR="146614">
              <a:lnSpc>
                <a:spcPct val="104600"/>
              </a:lnSpc>
            </a:pPr>
            <a:endParaRPr lang="en-US" sz="2400" dirty="0">
              <a:solidFill>
                <a:srgbClr val="0B2341"/>
              </a:solidFill>
              <a:latin typeface="Avenir Next LT Pro" panose="020B0504020202020204" pitchFamily="34" charset="0"/>
              <a:cs typeface="AcuminProSemiCond-Medium"/>
            </a:endParaRPr>
          </a:p>
        </p:txBody>
      </p:sp>
      <p:sp>
        <p:nvSpPr>
          <p:cNvPr id="6" name="Rectangle 5">
            <a:extLst>
              <a:ext uri="{FF2B5EF4-FFF2-40B4-BE49-F238E27FC236}">
                <a16:creationId xmlns:a16="http://schemas.microsoft.com/office/drawing/2014/main" id="{25217FA5-AD09-6D66-21AC-02F3651BC10D}"/>
              </a:ext>
            </a:extLst>
          </p:cNvPr>
          <p:cNvSpPr/>
          <p:nvPr/>
        </p:nvSpPr>
        <p:spPr>
          <a:xfrm>
            <a:off x="0" y="-21402"/>
            <a:ext cx="9601200" cy="7587474"/>
          </a:xfrm>
          <a:prstGeom prst="rect">
            <a:avLst/>
          </a:pr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 name="Poster title">
            <a:extLst>
              <a:ext uri="{FF2B5EF4-FFF2-40B4-BE49-F238E27FC236}">
                <a16:creationId xmlns:a16="http://schemas.microsoft.com/office/drawing/2014/main" id="{84A47794-742B-3ACE-1D85-2BB14E67FBC3}"/>
              </a:ext>
            </a:extLst>
          </p:cNvPr>
          <p:cNvSpPr txBox="1">
            <a:spLocks/>
          </p:cNvSpPr>
          <p:nvPr/>
        </p:nvSpPr>
        <p:spPr>
          <a:xfrm>
            <a:off x="28483" y="2101257"/>
            <a:ext cx="9544235" cy="2604995"/>
          </a:xfrm>
          <a:prstGeom prst="rect">
            <a:avLst/>
          </a:prstGeom>
        </p:spPr>
        <p:txBody>
          <a:bodyPr vert="horz" wrap="square" lIns="0" tIns="56058" rIns="0" bIns="0" rtlCol="0" anchor="b">
            <a:sp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marL="91440">
              <a:spcBef>
                <a:spcPts val="442"/>
              </a:spcBef>
            </a:pPr>
            <a:r>
              <a:rPr lang="en-US" sz="4600" b="1" dirty="0">
                <a:solidFill>
                  <a:schemeClr val="bg1"/>
                </a:solidFill>
                <a:latin typeface="Avenir Next LT Pro Demi" panose="020B0504020202020204" pitchFamily="34" charset="77"/>
              </a:rPr>
              <a:t>The US Beekeeping Survey: Integrated Pest Management for </a:t>
            </a:r>
            <a:r>
              <a:rPr lang="en-US" sz="4600" b="1" i="1" dirty="0">
                <a:solidFill>
                  <a:schemeClr val="bg1"/>
                </a:solidFill>
                <a:latin typeface="Avenir Next LT Pro Demi" panose="020B0504020202020204" pitchFamily="34" charset="77"/>
              </a:rPr>
              <a:t>Varroa</a:t>
            </a:r>
            <a:r>
              <a:rPr lang="en-US" sz="4600" b="1" dirty="0">
                <a:solidFill>
                  <a:schemeClr val="bg1"/>
                </a:solidFill>
                <a:latin typeface="Avenir Next LT Pro Demi" panose="020B0504020202020204" pitchFamily="34" charset="77"/>
              </a:rPr>
              <a:t> is associated with lower colony losses</a:t>
            </a:r>
          </a:p>
        </p:txBody>
      </p:sp>
      <p:sp>
        <p:nvSpPr>
          <p:cNvPr id="5" name="Section 2 head">
            <a:extLst>
              <a:ext uri="{FF2B5EF4-FFF2-40B4-BE49-F238E27FC236}">
                <a16:creationId xmlns:a16="http://schemas.microsoft.com/office/drawing/2014/main" id="{1C418D4E-2A51-E8D1-74D0-5E275863E4BE}"/>
              </a:ext>
            </a:extLst>
          </p:cNvPr>
          <p:cNvSpPr txBox="1"/>
          <p:nvPr/>
        </p:nvSpPr>
        <p:spPr>
          <a:xfrm>
            <a:off x="28483" y="6207895"/>
            <a:ext cx="9544235" cy="1243722"/>
          </a:xfrm>
          <a:prstGeom prst="rect">
            <a:avLst/>
          </a:prstGeom>
        </p:spPr>
        <p:txBody>
          <a:bodyPr vert="horz" wrap="square" lIns="0" tIns="58214" rIns="0" bIns="0" rtlCol="0">
            <a:spAutoFit/>
          </a:bodyPr>
          <a:lstStyle/>
          <a:p>
            <a:pPr marL="228600">
              <a:spcBef>
                <a:spcPts val="600"/>
              </a:spcBef>
            </a:pPr>
            <a:r>
              <a:rPr lang="en-US" sz="2400" baseline="30000" dirty="0">
                <a:solidFill>
                  <a:schemeClr val="bg1"/>
                </a:solidFill>
                <a:latin typeface="Avenir Next LT Pro" panose="020B0504020202020204" pitchFamily="34" charset="0"/>
              </a:rPr>
              <a:t>1</a:t>
            </a:r>
            <a:r>
              <a:rPr lang="en-US" sz="2400" dirty="0">
                <a:solidFill>
                  <a:schemeClr val="bg1"/>
                </a:solidFill>
                <a:latin typeface="Avenir Next LT Pro" panose="020B0504020202020204" pitchFamily="34" charset="0"/>
              </a:rPr>
              <a:t>Bee Center, Department of Entomology and Plant Pathology,  	Auburn University, Auburn, AL </a:t>
            </a:r>
          </a:p>
          <a:p>
            <a:pPr marL="228600">
              <a:spcBef>
                <a:spcPts val="600"/>
              </a:spcBef>
            </a:pPr>
            <a:r>
              <a:rPr lang="en-US" sz="2400" baseline="30000" dirty="0">
                <a:solidFill>
                  <a:schemeClr val="bg1"/>
                </a:solidFill>
                <a:latin typeface="Avenir Next LT Pro" panose="020B0504020202020204" pitchFamily="34" charset="0"/>
              </a:rPr>
              <a:t>2</a:t>
            </a:r>
            <a:r>
              <a:rPr lang="en-US" sz="2400" dirty="0">
                <a:solidFill>
                  <a:schemeClr val="bg1"/>
                </a:solidFill>
                <a:latin typeface="Avenir Next LT Pro" panose="020B0504020202020204" pitchFamily="34" charset="0"/>
              </a:rPr>
              <a:t>Department of Horticulture, Oregon State Corvallis, OR</a:t>
            </a:r>
          </a:p>
        </p:txBody>
      </p:sp>
      <p:sp>
        <p:nvSpPr>
          <p:cNvPr id="51" name="Section 3 text">
            <a:extLst>
              <a:ext uri="{FF2B5EF4-FFF2-40B4-BE49-F238E27FC236}">
                <a16:creationId xmlns:a16="http://schemas.microsoft.com/office/drawing/2014/main" id="{EC6C57D2-CEB5-0A86-75BE-ED7155B9DC35}"/>
              </a:ext>
            </a:extLst>
          </p:cNvPr>
          <p:cNvSpPr txBox="1"/>
          <p:nvPr/>
        </p:nvSpPr>
        <p:spPr>
          <a:xfrm>
            <a:off x="0" y="7215686"/>
            <a:ext cx="9473117" cy="6715794"/>
          </a:xfrm>
          <a:prstGeom prst="rect">
            <a:avLst/>
          </a:prstGeom>
        </p:spPr>
        <p:txBody>
          <a:bodyPr vert="horz" wrap="square" lIns="0" tIns="478644" rIns="0" bIns="0" rtlCol="0">
            <a:spAutoFit/>
          </a:bodyPr>
          <a:lstStyle/>
          <a:p>
            <a:pPr marL="228600" marR="146614" algn="just">
              <a:spcBef>
                <a:spcPts val="600"/>
              </a:spcBef>
            </a:pPr>
            <a:r>
              <a:rPr lang="en-US" sz="3600" b="1" dirty="0">
                <a:solidFill>
                  <a:srgbClr val="002060"/>
                </a:solidFill>
                <a:latin typeface="Avenir Next LT Pro Demi" panose="020B0504020202020204" pitchFamily="34" charset="77"/>
                <a:cs typeface="AcuminProExtraCond-BlackItalic"/>
              </a:rPr>
              <a:t>Introduction</a:t>
            </a:r>
          </a:p>
          <a:p>
            <a:pPr marL="228600" marR="146614" algn="just">
              <a:spcBef>
                <a:spcPts val="600"/>
              </a:spcBef>
            </a:pPr>
            <a:r>
              <a:rPr lang="en-US" sz="3000" dirty="0">
                <a:solidFill>
                  <a:srgbClr val="002060"/>
                </a:solidFill>
                <a:latin typeface="Avenir Next LT Pro" panose="020B0504020202020204" pitchFamily="34" charset="77"/>
                <a:cs typeface="AcuminProSemiCond-Medium"/>
              </a:rPr>
              <a:t>Long-term monitoring of managed </a:t>
            </a:r>
            <a:r>
              <a:rPr lang="en-US" sz="3000" i="1" dirty="0">
                <a:solidFill>
                  <a:srgbClr val="002060"/>
                </a:solidFill>
                <a:latin typeface="Avenir Next LT Pro" panose="020B0504020202020204" pitchFamily="34" charset="77"/>
                <a:cs typeface="AcuminProSemiCond-Medium"/>
              </a:rPr>
              <a:t>Apis mellifera </a:t>
            </a:r>
            <a:r>
              <a:rPr lang="en-US" sz="3000" dirty="0">
                <a:solidFill>
                  <a:srgbClr val="002060"/>
                </a:solidFill>
                <a:latin typeface="Avenir Next LT Pro" panose="020B0504020202020204" pitchFamily="34" charset="77"/>
                <a:cs typeface="AcuminProSemiCond-Medium"/>
              </a:rPr>
              <a:t>honey bee colony losses is critical for documenting the magnitude of this globally significant issue. Since 2024, the Auburn University Bee Center has continued previous efforts by leading the U.S. Beekeeping Survey, designed to estimate colony losses in the United States. The survey also provides a platform to collect data on management practices across regions and operation types, particularly those related to </a:t>
            </a:r>
            <a:r>
              <a:rPr lang="en-US" sz="3000" i="1" dirty="0">
                <a:solidFill>
                  <a:srgbClr val="002060"/>
                </a:solidFill>
                <a:latin typeface="Avenir Next LT Pro" panose="020B0504020202020204" pitchFamily="34" charset="77"/>
                <a:cs typeface="AcuminProSemiCond-Medium"/>
              </a:rPr>
              <a:t>Varroa destructor </a:t>
            </a:r>
            <a:r>
              <a:rPr lang="en-US" sz="3000" dirty="0">
                <a:solidFill>
                  <a:srgbClr val="002060"/>
                </a:solidFill>
                <a:latin typeface="Avenir Next LT Pro" panose="020B0504020202020204" pitchFamily="34" charset="77"/>
                <a:cs typeface="AcuminProSemiCond-Medium"/>
              </a:rPr>
              <a:t>management (Haber et al., 2019), which is a major threat to the beekeeping industry. </a:t>
            </a:r>
          </a:p>
        </p:txBody>
      </p:sp>
      <p:sp>
        <p:nvSpPr>
          <p:cNvPr id="108" name="Section 3 text">
            <a:extLst>
              <a:ext uri="{FF2B5EF4-FFF2-40B4-BE49-F238E27FC236}">
                <a16:creationId xmlns:a16="http://schemas.microsoft.com/office/drawing/2014/main" id="{FED567D7-443A-CFA2-F91E-281E27D9CB9B}"/>
              </a:ext>
            </a:extLst>
          </p:cNvPr>
          <p:cNvSpPr txBox="1"/>
          <p:nvPr/>
        </p:nvSpPr>
        <p:spPr>
          <a:xfrm>
            <a:off x="8535" y="32458286"/>
            <a:ext cx="9544235" cy="2083756"/>
          </a:xfrm>
          <a:prstGeom prst="rect">
            <a:avLst/>
          </a:prstGeom>
        </p:spPr>
        <p:txBody>
          <a:bodyPr vert="horz" wrap="square" lIns="0" tIns="478644" rIns="0" bIns="0" rtlCol="0">
            <a:spAutoFit/>
          </a:bodyPr>
          <a:lstStyle/>
          <a:p>
            <a:pPr marL="228600" marR="146614" algn="ctr">
              <a:spcBef>
                <a:spcPts val="600"/>
              </a:spcBef>
            </a:pPr>
            <a:r>
              <a:rPr lang="en-US" sz="2600" b="1" dirty="0">
                <a:solidFill>
                  <a:schemeClr val="bg1"/>
                </a:solidFill>
                <a:latin typeface="Avenir Next LT Pro" panose="020B0504020202020204" pitchFamily="34" charset="77"/>
              </a:rPr>
              <a:t>Fig 1.</a:t>
            </a:r>
            <a:r>
              <a:rPr lang="en-US" sz="2600" dirty="0">
                <a:solidFill>
                  <a:schemeClr val="bg1"/>
                </a:solidFill>
                <a:latin typeface="Avenir Next LT Pro" panose="020B0504020202020204" pitchFamily="34" charset="77"/>
              </a:rPr>
              <a:t> Proportion of small-scale beekeepers across U.S (left) and large-scale beekeepers (right) treating their honey bee colonies against </a:t>
            </a:r>
            <a:r>
              <a:rPr lang="en-US" sz="2600" i="1" dirty="0">
                <a:solidFill>
                  <a:schemeClr val="bg1"/>
                </a:solidFill>
                <a:latin typeface="Avenir Next LT Pro" panose="020B0504020202020204" pitchFamily="34" charset="77"/>
              </a:rPr>
              <a:t>Varroa destructor </a:t>
            </a:r>
            <a:r>
              <a:rPr lang="en-US" sz="2600" dirty="0">
                <a:solidFill>
                  <a:schemeClr val="bg1"/>
                </a:solidFill>
                <a:latin typeface="Avenir Next LT Pro" panose="020B0504020202020204" pitchFamily="34" charset="77"/>
              </a:rPr>
              <a:t>based on a calendar schedule. </a:t>
            </a:r>
            <a:r>
              <a:rPr lang="en-US" sz="2000" dirty="0">
                <a:solidFill>
                  <a:schemeClr val="bg1"/>
                </a:solidFill>
                <a:latin typeface="Avenir Next LT Pro" panose="020B0504020202020204" pitchFamily="34" charset="77"/>
              </a:rPr>
              <a:t>Map source: NCEI</a:t>
            </a:r>
          </a:p>
        </p:txBody>
      </p:sp>
      <p:sp>
        <p:nvSpPr>
          <p:cNvPr id="140" name="Section 3 text">
            <a:extLst>
              <a:ext uri="{FF2B5EF4-FFF2-40B4-BE49-F238E27FC236}">
                <a16:creationId xmlns:a16="http://schemas.microsoft.com/office/drawing/2014/main" id="{17E493E3-36B3-0A2C-DCA1-807F2F8A4D86}"/>
              </a:ext>
            </a:extLst>
          </p:cNvPr>
          <p:cNvSpPr txBox="1"/>
          <p:nvPr/>
        </p:nvSpPr>
        <p:spPr>
          <a:xfrm>
            <a:off x="-71334" y="13576618"/>
            <a:ext cx="9601201" cy="6408017"/>
          </a:xfrm>
          <a:prstGeom prst="rect">
            <a:avLst/>
          </a:prstGeom>
        </p:spPr>
        <p:txBody>
          <a:bodyPr vert="horz" wrap="square" lIns="0" tIns="478644" rIns="0" bIns="0" rtlCol="0">
            <a:spAutoFit/>
          </a:bodyPr>
          <a:lstStyle/>
          <a:p>
            <a:pPr marL="228600" marR="146614">
              <a:spcBef>
                <a:spcPts val="600"/>
              </a:spcBef>
            </a:pPr>
            <a:r>
              <a:rPr lang="en-US" sz="3600" dirty="0">
                <a:solidFill>
                  <a:srgbClr val="002060"/>
                </a:solidFill>
                <a:latin typeface="Avenir Next LT Pro Demi" panose="020B0704020202020204" pitchFamily="34" charset="0"/>
                <a:cs typeface="AcuminProSemiCond-Medium"/>
              </a:rPr>
              <a:t>Methods</a:t>
            </a:r>
          </a:p>
          <a:p>
            <a:pPr marL="685800" marR="146614" indent="-457200" algn="just">
              <a:spcBef>
                <a:spcPts val="600"/>
              </a:spcBef>
              <a:buFont typeface="Arial" panose="020B0604020202020204" pitchFamily="34" charset="0"/>
              <a:buChar char="•"/>
            </a:pPr>
            <a:r>
              <a:rPr lang="en-US" sz="3000" dirty="0">
                <a:solidFill>
                  <a:srgbClr val="002060"/>
                </a:solidFill>
                <a:latin typeface="Avenir Next LT Pro" panose="020B0504020202020204" pitchFamily="34" charset="77"/>
              </a:rPr>
              <a:t>We analyzed 1,442 and 2,318 responses from the 2023-2024 and 2024-2025 surveys, respectively. </a:t>
            </a:r>
          </a:p>
          <a:p>
            <a:pPr marL="685800" marR="146614" indent="-457200" algn="just">
              <a:spcBef>
                <a:spcPts val="600"/>
              </a:spcBef>
              <a:buFont typeface="Arial" panose="020B0604020202020204" pitchFamily="34" charset="0"/>
              <a:buChar char="•"/>
            </a:pPr>
            <a:r>
              <a:rPr lang="en-US" sz="3000" dirty="0">
                <a:solidFill>
                  <a:srgbClr val="002060"/>
                </a:solidFill>
                <a:latin typeface="Avenir Next LT Pro" panose="020B0504020202020204" pitchFamily="34" charset="77"/>
              </a:rPr>
              <a:t>Operations were classified as large-scale (&gt;50 colonies) or small-scale (≤50 colonies), with large-scale subdivided into single-state (SS) and multi-state (MS) and small-scale operations grouped into nine climatically consistent NOAA-defined regions. </a:t>
            </a:r>
          </a:p>
          <a:p>
            <a:pPr marL="685800" marR="146614" indent="-457200" algn="just">
              <a:spcBef>
                <a:spcPts val="600"/>
              </a:spcBef>
              <a:buFont typeface="Arial" panose="020B0604020202020204" pitchFamily="34" charset="0"/>
              <a:buChar char="•"/>
            </a:pPr>
            <a:r>
              <a:rPr lang="en-US" sz="3000" dirty="0">
                <a:solidFill>
                  <a:srgbClr val="002060"/>
                </a:solidFill>
                <a:latin typeface="Avenir Next LT Pro" panose="020B0504020202020204" pitchFamily="34" charset="77"/>
              </a:rPr>
              <a:t>We described </a:t>
            </a:r>
            <a:r>
              <a:rPr lang="en-US" sz="3000" i="1" dirty="0">
                <a:solidFill>
                  <a:srgbClr val="002060"/>
                </a:solidFill>
                <a:latin typeface="Avenir Next LT Pro" panose="020B0504020202020204" pitchFamily="34" charset="77"/>
              </a:rPr>
              <a:t>V. destructor </a:t>
            </a:r>
            <a:r>
              <a:rPr lang="en-US" sz="3000" dirty="0">
                <a:solidFill>
                  <a:srgbClr val="002060"/>
                </a:solidFill>
                <a:latin typeface="Avenir Next LT Pro" panose="020B0504020202020204" pitchFamily="34" charset="77"/>
              </a:rPr>
              <a:t>management practices by group and evaluated associations with winter losses using a generalized linear mixed model. </a:t>
            </a:r>
            <a:endParaRPr lang="en-US" sz="3000" dirty="0">
              <a:solidFill>
                <a:srgbClr val="002060"/>
              </a:solidFill>
              <a:latin typeface="Avenir Next LT Pro Demi" panose="020B0704020202020204" pitchFamily="34" charset="0"/>
              <a:cs typeface="AcuminProSemiCond-Medium"/>
            </a:endParaRPr>
          </a:p>
        </p:txBody>
      </p:sp>
      <p:sp>
        <p:nvSpPr>
          <p:cNvPr id="156" name="Section 2 head">
            <a:extLst>
              <a:ext uri="{FF2B5EF4-FFF2-40B4-BE49-F238E27FC236}">
                <a16:creationId xmlns:a16="http://schemas.microsoft.com/office/drawing/2014/main" id="{CBEB2CA9-BF8D-E210-BBC8-AC63B1330359}"/>
              </a:ext>
            </a:extLst>
          </p:cNvPr>
          <p:cNvSpPr txBox="1"/>
          <p:nvPr/>
        </p:nvSpPr>
        <p:spPr>
          <a:xfrm>
            <a:off x="777757" y="48411479"/>
            <a:ext cx="3775093" cy="428114"/>
          </a:xfrm>
          <a:prstGeom prst="rect">
            <a:avLst/>
          </a:prstGeom>
        </p:spPr>
        <p:txBody>
          <a:bodyPr vert="horz" wrap="square" lIns="0" tIns="58214" rIns="0" bIns="0" rtlCol="0">
            <a:spAutoFit/>
          </a:bodyPr>
          <a:lstStyle/>
          <a:p>
            <a:pPr marL="91440" algn="ctr">
              <a:spcBef>
                <a:spcPts val="459"/>
              </a:spcBef>
            </a:pPr>
            <a:r>
              <a:rPr lang="en-US" sz="2400" b="1" i="1" dirty="0">
                <a:solidFill>
                  <a:srgbClr val="002060"/>
                </a:solidFill>
                <a:latin typeface="Avenir Next LT Pro Demi" panose="020B0504020202020204" pitchFamily="34" charset="77"/>
                <a:cs typeface="AcuminProExtraCond-BlackItalic"/>
              </a:rPr>
              <a:t>References</a:t>
            </a:r>
            <a:endParaRPr sz="2400" b="1" i="1" dirty="0">
              <a:solidFill>
                <a:srgbClr val="002060"/>
              </a:solidFill>
              <a:latin typeface="Avenir Next LT Pro Demi" panose="020B0504020202020204" pitchFamily="34" charset="77"/>
              <a:cs typeface="AcuminProExtraCond-BlackItalic"/>
            </a:endParaRPr>
          </a:p>
        </p:txBody>
      </p:sp>
      <p:pic>
        <p:nvPicPr>
          <p:cNvPr id="3" name="Picture 2" descr="Logo of Auburn University Bee Center">
            <a:extLst>
              <a:ext uri="{FF2B5EF4-FFF2-40B4-BE49-F238E27FC236}">
                <a16:creationId xmlns:a16="http://schemas.microsoft.com/office/drawing/2014/main" id="{49D278AB-4AF3-D0BF-68A8-6ED4A5E2C58C}"/>
              </a:ext>
            </a:extLst>
          </p:cNvPr>
          <p:cNvPicPr>
            <a:picLocks noChangeAspect="1"/>
          </p:cNvPicPr>
          <p:nvPr/>
        </p:nvPicPr>
        <p:blipFill>
          <a:blip r:embed="rId3"/>
          <a:stretch>
            <a:fillRect/>
          </a:stretch>
        </p:blipFill>
        <p:spPr>
          <a:xfrm>
            <a:off x="90488" y="304529"/>
            <a:ext cx="9420225" cy="1437273"/>
          </a:xfrm>
          <a:prstGeom prst="rect">
            <a:avLst/>
          </a:prstGeom>
        </p:spPr>
      </p:pic>
      <p:sp>
        <p:nvSpPr>
          <p:cNvPr id="15" name="Section 2 head">
            <a:extLst>
              <a:ext uri="{FF2B5EF4-FFF2-40B4-BE49-F238E27FC236}">
                <a16:creationId xmlns:a16="http://schemas.microsoft.com/office/drawing/2014/main" id="{96E65B77-71F8-5FF7-0263-64D2447C493E}"/>
              </a:ext>
            </a:extLst>
          </p:cNvPr>
          <p:cNvSpPr txBox="1"/>
          <p:nvPr/>
        </p:nvSpPr>
        <p:spPr>
          <a:xfrm>
            <a:off x="5836110" y="48411479"/>
            <a:ext cx="3775093" cy="428114"/>
          </a:xfrm>
          <a:prstGeom prst="rect">
            <a:avLst/>
          </a:prstGeom>
        </p:spPr>
        <p:txBody>
          <a:bodyPr vert="horz" wrap="square" lIns="0" tIns="58214" rIns="0" bIns="0" rtlCol="0">
            <a:spAutoFit/>
          </a:bodyPr>
          <a:lstStyle/>
          <a:p>
            <a:pPr marL="91440" algn="ctr">
              <a:spcBef>
                <a:spcPts val="459"/>
              </a:spcBef>
            </a:pPr>
            <a:r>
              <a:rPr lang="en-US" sz="2400" b="1" i="1" dirty="0">
                <a:solidFill>
                  <a:srgbClr val="002060"/>
                </a:solidFill>
                <a:latin typeface="Avenir Next LT Pro Demi" panose="020B0504020202020204" pitchFamily="34" charset="77"/>
                <a:cs typeface="AcuminProExtraCond-BlackItalic"/>
              </a:rPr>
              <a:t>Funding</a:t>
            </a:r>
            <a:endParaRPr sz="2400" b="1" i="1" dirty="0">
              <a:solidFill>
                <a:srgbClr val="002060"/>
              </a:solidFill>
              <a:latin typeface="Avenir Next LT Pro Demi" panose="020B0504020202020204" pitchFamily="34" charset="77"/>
              <a:cs typeface="AcuminProExtraCond-BlackItalic"/>
            </a:endParaRPr>
          </a:p>
        </p:txBody>
      </p:sp>
      <p:sp>
        <p:nvSpPr>
          <p:cNvPr id="39" name="Section 3 text">
            <a:extLst>
              <a:ext uri="{FF2B5EF4-FFF2-40B4-BE49-F238E27FC236}">
                <a16:creationId xmlns:a16="http://schemas.microsoft.com/office/drawing/2014/main" id="{4E9FA207-85F4-C5CF-FC96-73AD4D409017}"/>
              </a:ext>
            </a:extLst>
          </p:cNvPr>
          <p:cNvSpPr txBox="1"/>
          <p:nvPr/>
        </p:nvSpPr>
        <p:spPr>
          <a:xfrm>
            <a:off x="5578" y="34166445"/>
            <a:ext cx="9461959" cy="3714972"/>
          </a:xfrm>
          <a:prstGeom prst="rect">
            <a:avLst/>
          </a:prstGeom>
        </p:spPr>
        <p:txBody>
          <a:bodyPr vert="horz" wrap="square" lIns="0" tIns="478644" rIns="0" bIns="0" rtlCol="0">
            <a:spAutoFit/>
          </a:bodyPr>
          <a:lstStyle/>
          <a:p>
            <a:pPr marL="228600" algn="just">
              <a:spcBef>
                <a:spcPts val="600"/>
              </a:spcBef>
            </a:pPr>
            <a:r>
              <a:rPr lang="en-US" sz="3000" dirty="0">
                <a:solidFill>
                  <a:srgbClr val="002060"/>
                </a:solidFill>
                <a:latin typeface="Avenir Next LT Pro" panose="020B0504020202020204" pitchFamily="34" charset="77"/>
              </a:rPr>
              <a:t>Across all beekeeper groups, incorporating monitoring results alongside calendar-based treatment decisions (χ² = 10.43, </a:t>
            </a:r>
            <a:r>
              <a:rPr lang="en-US" sz="3000" i="1" dirty="0">
                <a:solidFill>
                  <a:srgbClr val="002060"/>
                </a:solidFill>
                <a:latin typeface="Avenir Next LT Pro" panose="020B0504020202020204" pitchFamily="34" charset="77"/>
              </a:rPr>
              <a:t>P</a:t>
            </a:r>
            <a:r>
              <a:rPr lang="en-US" sz="3000" dirty="0">
                <a:solidFill>
                  <a:srgbClr val="002060"/>
                </a:solidFill>
                <a:latin typeface="Avenir Next LT Pro" panose="020B0504020202020204" pitchFamily="34" charset="77"/>
              </a:rPr>
              <a:t> = 0.001) and rotating more than one active ingredient (χ² = 21.53, </a:t>
            </a:r>
            <a:r>
              <a:rPr lang="en-US" sz="3000" i="1" dirty="0">
                <a:solidFill>
                  <a:srgbClr val="002060"/>
                </a:solidFill>
                <a:latin typeface="Avenir Next LT Pro" panose="020B0504020202020204" pitchFamily="34" charset="77"/>
              </a:rPr>
              <a:t>P</a:t>
            </a:r>
            <a:r>
              <a:rPr lang="en-US" sz="3000" dirty="0">
                <a:solidFill>
                  <a:srgbClr val="002060"/>
                </a:solidFill>
                <a:latin typeface="Avenir Next LT Pro" panose="020B0504020202020204" pitchFamily="34" charset="77"/>
              </a:rPr>
              <a:t> = 0.001) were associated with lower winter losses. Within small-scale operations, winter losses also varied by region (Fig. 2). </a:t>
            </a:r>
          </a:p>
        </p:txBody>
      </p:sp>
      <p:sp>
        <p:nvSpPr>
          <p:cNvPr id="50" name="TextBox 49">
            <a:extLst>
              <a:ext uri="{FF2B5EF4-FFF2-40B4-BE49-F238E27FC236}">
                <a16:creationId xmlns:a16="http://schemas.microsoft.com/office/drawing/2014/main" id="{1A481FF7-8704-1498-F96D-688942000855}"/>
              </a:ext>
            </a:extLst>
          </p:cNvPr>
          <p:cNvSpPr txBox="1"/>
          <p:nvPr/>
        </p:nvSpPr>
        <p:spPr>
          <a:xfrm>
            <a:off x="-47718" y="48772091"/>
            <a:ext cx="5986919" cy="2246769"/>
          </a:xfrm>
          <a:prstGeom prst="rect">
            <a:avLst/>
          </a:prstGeom>
          <a:noFill/>
        </p:spPr>
        <p:txBody>
          <a:bodyPr wrap="square" rtlCol="0">
            <a:spAutoFit/>
          </a:bodyPr>
          <a:lstStyle/>
          <a:p>
            <a:pPr marL="171450" indent="-171450" algn="just">
              <a:buFont typeface="Arial" panose="020B0604020202020204" pitchFamily="34" charset="0"/>
              <a:buChar char="•"/>
            </a:pPr>
            <a:r>
              <a:rPr lang="en-US" sz="1400" dirty="0">
                <a:solidFill>
                  <a:srgbClr val="002060"/>
                </a:solidFill>
              </a:rPr>
              <a:t>Haber, A. I., Steinhauer, N. A., &amp; </a:t>
            </a:r>
            <a:r>
              <a:rPr lang="en-US" sz="1400" dirty="0" err="1">
                <a:solidFill>
                  <a:srgbClr val="002060"/>
                </a:solidFill>
              </a:rPr>
              <a:t>VanEngelsdorp</a:t>
            </a:r>
            <a:r>
              <a:rPr lang="en-US" sz="1400" dirty="0">
                <a:solidFill>
                  <a:srgbClr val="002060"/>
                </a:solidFill>
              </a:rPr>
              <a:t>, D. (2019). Use of chemical and nonchemical methods for the control of </a:t>
            </a:r>
            <a:r>
              <a:rPr lang="en-US" sz="1400" i="1" dirty="0">
                <a:solidFill>
                  <a:srgbClr val="002060"/>
                </a:solidFill>
              </a:rPr>
              <a:t>Varroa destructor </a:t>
            </a:r>
            <a:r>
              <a:rPr lang="en-US" sz="1400" dirty="0">
                <a:solidFill>
                  <a:srgbClr val="002060"/>
                </a:solidFill>
              </a:rPr>
              <a:t>(Acari: </a:t>
            </a:r>
            <a:r>
              <a:rPr lang="en-US" sz="1400" dirty="0" err="1">
                <a:solidFill>
                  <a:srgbClr val="002060"/>
                </a:solidFill>
              </a:rPr>
              <a:t>Varroidae</a:t>
            </a:r>
            <a:r>
              <a:rPr lang="en-US" sz="1400" dirty="0">
                <a:solidFill>
                  <a:srgbClr val="002060"/>
                </a:solidFill>
              </a:rPr>
              <a:t>) and associated winter colony losses in US beekeeping operations. Journal of Economic Entomology, 112(4), 1509-1525. </a:t>
            </a:r>
            <a:r>
              <a:rPr lang="en-US" sz="1400" dirty="0">
                <a:solidFill>
                  <a:srgbClr val="002060"/>
                </a:solidFill>
                <a:hlinkClick r:id="rId4"/>
              </a:rPr>
              <a:t>https://doi.org/10.1093/jee/toz088</a:t>
            </a:r>
            <a:endParaRPr lang="en-US" sz="1400" dirty="0">
              <a:solidFill>
                <a:srgbClr val="002060"/>
              </a:solidFill>
            </a:endParaRPr>
          </a:p>
          <a:p>
            <a:pPr marL="171450" indent="-171450" algn="just">
              <a:buFont typeface="Arial" panose="020B0604020202020204" pitchFamily="34" charset="0"/>
              <a:buChar char="•"/>
            </a:pPr>
            <a:endParaRPr lang="en-US" sz="1400" dirty="0">
              <a:solidFill>
                <a:srgbClr val="002060"/>
              </a:solidFill>
            </a:endParaRPr>
          </a:p>
          <a:p>
            <a:pPr marL="171450" indent="-171450" algn="just">
              <a:buFont typeface="Arial" panose="020B0604020202020204" pitchFamily="34" charset="0"/>
              <a:buChar char="•"/>
            </a:pPr>
            <a:r>
              <a:rPr lang="en-US" sz="1400" dirty="0">
                <a:solidFill>
                  <a:srgbClr val="002060"/>
                </a:solidFill>
              </a:rPr>
              <a:t>Steinhauer, N., &amp; </a:t>
            </a:r>
            <a:r>
              <a:rPr lang="en-US" sz="1400" dirty="0" err="1">
                <a:solidFill>
                  <a:srgbClr val="002060"/>
                </a:solidFill>
              </a:rPr>
              <a:t>Saegerman</a:t>
            </a:r>
            <a:r>
              <a:rPr lang="en-US" sz="1400" dirty="0">
                <a:solidFill>
                  <a:srgbClr val="002060"/>
                </a:solidFill>
              </a:rPr>
              <a:t>, C. (2021). Prioritizing changes in management practices associated with reduced winter honey bee colony losses for US beekeepers. Science of The Total Environment, 753, 141629. </a:t>
            </a:r>
            <a:r>
              <a:rPr lang="en-US" sz="1400" dirty="0">
                <a:solidFill>
                  <a:srgbClr val="002060"/>
                </a:solidFill>
                <a:hlinkClick r:id="rId5"/>
              </a:rPr>
              <a:t>https://doi.org/10.1016/j.scitotenv.2020.141629</a:t>
            </a:r>
            <a:endParaRPr lang="en-US" sz="1400" dirty="0">
              <a:solidFill>
                <a:srgbClr val="002060"/>
              </a:solidFill>
            </a:endParaRPr>
          </a:p>
        </p:txBody>
      </p:sp>
      <p:pic>
        <p:nvPicPr>
          <p:cNvPr id="52" name="Picture 51" descr="Choropleth map of the NOAA regions of the United States (source: NCEI) showing the proportion of small-scale beekeepers who treat their colonies on a calendar basis. Increasing proportions are represented by a green color gradient ranging from light green (lower proportions) to dark green (higher proportions). On the right side of the figure, two blocks display the proportions of large-scale beekeepers who treat on a calendar basis, separated into multi-state and single-state operations.">
            <a:extLst>
              <a:ext uri="{FF2B5EF4-FFF2-40B4-BE49-F238E27FC236}">
                <a16:creationId xmlns:a16="http://schemas.microsoft.com/office/drawing/2014/main" id="{D4303152-13BF-1555-5ABA-5B5B7A37219C}"/>
              </a:ext>
            </a:extLst>
          </p:cNvPr>
          <p:cNvPicPr>
            <a:picLocks noChangeAspect="1"/>
          </p:cNvPicPr>
          <p:nvPr/>
        </p:nvPicPr>
        <p:blipFill>
          <a:blip r:embed="rId6"/>
          <a:srcRect r="10272" b="6330"/>
          <a:stretch>
            <a:fillRect/>
          </a:stretch>
        </p:blipFill>
        <p:spPr>
          <a:xfrm>
            <a:off x="636728" y="27938707"/>
            <a:ext cx="8287849" cy="4866713"/>
          </a:xfrm>
          <a:prstGeom prst="rect">
            <a:avLst/>
          </a:prstGeom>
        </p:spPr>
      </p:pic>
      <p:sp>
        <p:nvSpPr>
          <p:cNvPr id="59" name="TextBox 58">
            <a:extLst>
              <a:ext uri="{FF2B5EF4-FFF2-40B4-BE49-F238E27FC236}">
                <a16:creationId xmlns:a16="http://schemas.microsoft.com/office/drawing/2014/main" id="{1C90B480-7394-C46A-536A-82EB4424B010}"/>
              </a:ext>
            </a:extLst>
          </p:cNvPr>
          <p:cNvSpPr txBox="1"/>
          <p:nvPr/>
        </p:nvSpPr>
        <p:spPr>
          <a:xfrm>
            <a:off x="876782" y="5010913"/>
            <a:ext cx="7847636" cy="954107"/>
          </a:xfrm>
          <a:prstGeom prst="rect">
            <a:avLst/>
          </a:prstGeom>
          <a:noFill/>
        </p:spPr>
        <p:txBody>
          <a:bodyPr wrap="square">
            <a:spAutoFit/>
          </a:bodyPr>
          <a:lstStyle/>
          <a:p>
            <a:pPr marL="91440" algn="ctr">
              <a:spcBef>
                <a:spcPts val="459"/>
              </a:spcBef>
            </a:pPr>
            <a:r>
              <a:rPr lang="en-US" sz="2800" dirty="0">
                <a:solidFill>
                  <a:schemeClr val="bg1"/>
                </a:solidFill>
                <a:latin typeface="Avenir Next LT Pro Demi" panose="020B0704020202020204" pitchFamily="34" charset="0"/>
                <a:cs typeface="AcuminProExtraCond-BlackItalic"/>
              </a:rPr>
              <a:t>Agostina Giacobino</a:t>
            </a:r>
            <a:r>
              <a:rPr lang="en-US" sz="2800" baseline="30000" dirty="0">
                <a:solidFill>
                  <a:schemeClr val="bg1"/>
                </a:solidFill>
                <a:latin typeface="Avenir Next LT Pro Demi" panose="020B0704020202020204" pitchFamily="34" charset="0"/>
                <a:cs typeface="AcuminProExtraCond-BlackItalic"/>
              </a:rPr>
              <a:t>1</a:t>
            </a:r>
            <a:r>
              <a:rPr lang="en-US" sz="2800" dirty="0">
                <a:solidFill>
                  <a:schemeClr val="bg1"/>
                </a:solidFill>
                <a:latin typeface="Avenir Next LT Pro Demi" panose="020B0704020202020204" pitchFamily="34" charset="0"/>
                <a:cs typeface="AcuminProExtraCond-BlackItalic"/>
              </a:rPr>
              <a:t>, Nathalie Steinhauer</a:t>
            </a:r>
            <a:r>
              <a:rPr lang="en-US" sz="2800" baseline="30000" dirty="0">
                <a:solidFill>
                  <a:schemeClr val="bg1"/>
                </a:solidFill>
                <a:latin typeface="Avenir Next LT Pro Demi" panose="020B0704020202020204" pitchFamily="34" charset="0"/>
                <a:cs typeface="AcuminProExtraCond-BlackItalic"/>
              </a:rPr>
              <a:t>2</a:t>
            </a:r>
            <a:r>
              <a:rPr lang="en-US" sz="2800" dirty="0">
                <a:solidFill>
                  <a:schemeClr val="bg1"/>
                </a:solidFill>
                <a:latin typeface="Avenir Next LT Pro Demi" panose="020B0704020202020204" pitchFamily="34" charset="0"/>
                <a:cs typeface="AcuminProExtraCond-BlackItalic"/>
              </a:rPr>
              <a:t>, Geoffrey Williams</a:t>
            </a:r>
            <a:r>
              <a:rPr lang="en-US" sz="2800" baseline="30000" dirty="0">
                <a:solidFill>
                  <a:schemeClr val="bg1"/>
                </a:solidFill>
                <a:latin typeface="Avenir Next LT Pro Demi" panose="020B0704020202020204" pitchFamily="34" charset="0"/>
                <a:cs typeface="AcuminProExtraCond-BlackItalic"/>
              </a:rPr>
              <a:t>1</a:t>
            </a:r>
            <a:endParaRPr lang="en-US" sz="2800" dirty="0">
              <a:solidFill>
                <a:schemeClr val="bg1"/>
              </a:solidFill>
              <a:latin typeface="Avenir Next LT Pro Demi" panose="020B0704020202020204" pitchFamily="34" charset="0"/>
              <a:cs typeface="AcuminProExtraCond-BlackItalic"/>
            </a:endParaRPr>
          </a:p>
        </p:txBody>
      </p:sp>
      <p:pic>
        <p:nvPicPr>
          <p:cNvPr id="10" name="Picture 9">
            <a:extLst>
              <a:ext uri="{FF2B5EF4-FFF2-40B4-BE49-F238E27FC236}">
                <a16:creationId xmlns:a16="http://schemas.microsoft.com/office/drawing/2014/main" id="{1B3A059D-6D4B-28F0-882C-83FEED0B8658}"/>
              </a:ext>
            </a:extLst>
          </p:cNvPr>
          <p:cNvPicPr>
            <a:picLocks noChangeAspect="1"/>
          </p:cNvPicPr>
          <p:nvPr/>
        </p:nvPicPr>
        <p:blipFill>
          <a:blip r:embed="rId7"/>
          <a:stretch>
            <a:fillRect/>
          </a:stretch>
        </p:blipFill>
        <p:spPr>
          <a:xfrm>
            <a:off x="8391892" y="48671808"/>
            <a:ext cx="665050" cy="768964"/>
          </a:xfrm>
          <a:prstGeom prst="rect">
            <a:avLst/>
          </a:prstGeom>
        </p:spPr>
      </p:pic>
      <p:pic>
        <p:nvPicPr>
          <p:cNvPr id="14" name="Picture 13">
            <a:extLst>
              <a:ext uri="{FF2B5EF4-FFF2-40B4-BE49-F238E27FC236}">
                <a16:creationId xmlns:a16="http://schemas.microsoft.com/office/drawing/2014/main" id="{6C5E3B36-08B0-C3A9-0EF3-8101F2E57EEB}"/>
              </a:ext>
            </a:extLst>
          </p:cNvPr>
          <p:cNvPicPr>
            <a:picLocks noChangeAspect="1"/>
          </p:cNvPicPr>
          <p:nvPr/>
        </p:nvPicPr>
        <p:blipFill>
          <a:blip r:embed="rId8"/>
          <a:stretch>
            <a:fillRect/>
          </a:stretch>
        </p:blipFill>
        <p:spPr>
          <a:xfrm>
            <a:off x="6152035" y="48671808"/>
            <a:ext cx="1051611" cy="768964"/>
          </a:xfrm>
          <a:prstGeom prst="rect">
            <a:avLst/>
          </a:prstGeom>
        </p:spPr>
      </p:pic>
      <p:pic>
        <p:nvPicPr>
          <p:cNvPr id="19" name="Picture 18">
            <a:extLst>
              <a:ext uri="{FF2B5EF4-FFF2-40B4-BE49-F238E27FC236}">
                <a16:creationId xmlns:a16="http://schemas.microsoft.com/office/drawing/2014/main" id="{A261A6AF-390A-83D3-DB1E-7DC5A566D8F0}"/>
              </a:ext>
            </a:extLst>
          </p:cNvPr>
          <p:cNvPicPr>
            <a:picLocks noChangeAspect="1"/>
          </p:cNvPicPr>
          <p:nvPr/>
        </p:nvPicPr>
        <p:blipFill>
          <a:blip r:embed="rId9"/>
          <a:stretch>
            <a:fillRect/>
          </a:stretch>
        </p:blipFill>
        <p:spPr>
          <a:xfrm>
            <a:off x="7190894" y="48960428"/>
            <a:ext cx="914479" cy="914479"/>
          </a:xfrm>
          <a:prstGeom prst="rect">
            <a:avLst/>
          </a:prstGeom>
        </p:spPr>
      </p:pic>
      <p:pic>
        <p:nvPicPr>
          <p:cNvPr id="21" name="Picture 20">
            <a:extLst>
              <a:ext uri="{FF2B5EF4-FFF2-40B4-BE49-F238E27FC236}">
                <a16:creationId xmlns:a16="http://schemas.microsoft.com/office/drawing/2014/main" id="{CA2B528D-FD17-FA07-5B6C-EA5A2F94A96F}"/>
              </a:ext>
            </a:extLst>
          </p:cNvPr>
          <p:cNvPicPr>
            <a:picLocks noChangeAspect="1"/>
          </p:cNvPicPr>
          <p:nvPr/>
        </p:nvPicPr>
        <p:blipFill>
          <a:blip r:embed="rId10"/>
          <a:stretch>
            <a:fillRect/>
          </a:stretch>
        </p:blipFill>
        <p:spPr>
          <a:xfrm>
            <a:off x="8391892" y="49543078"/>
            <a:ext cx="964323" cy="511257"/>
          </a:xfrm>
          <a:prstGeom prst="rect">
            <a:avLst/>
          </a:prstGeom>
        </p:spPr>
      </p:pic>
      <p:pic>
        <p:nvPicPr>
          <p:cNvPr id="23" name="Picture 22">
            <a:extLst>
              <a:ext uri="{FF2B5EF4-FFF2-40B4-BE49-F238E27FC236}">
                <a16:creationId xmlns:a16="http://schemas.microsoft.com/office/drawing/2014/main" id="{E3A28AA2-0B9C-4989-8E19-AC02933566B1}"/>
              </a:ext>
            </a:extLst>
          </p:cNvPr>
          <p:cNvPicPr>
            <a:picLocks noChangeAspect="1"/>
          </p:cNvPicPr>
          <p:nvPr/>
        </p:nvPicPr>
        <p:blipFill>
          <a:blip r:embed="rId11"/>
          <a:stretch>
            <a:fillRect/>
          </a:stretch>
        </p:blipFill>
        <p:spPr>
          <a:xfrm>
            <a:off x="5954441" y="49868597"/>
            <a:ext cx="1712504" cy="523727"/>
          </a:xfrm>
          <a:prstGeom prst="rect">
            <a:avLst/>
          </a:prstGeom>
        </p:spPr>
      </p:pic>
      <p:pic>
        <p:nvPicPr>
          <p:cNvPr id="27" name="Picture 26">
            <a:extLst>
              <a:ext uri="{FF2B5EF4-FFF2-40B4-BE49-F238E27FC236}">
                <a16:creationId xmlns:a16="http://schemas.microsoft.com/office/drawing/2014/main" id="{9277CCD3-AA8C-0AD2-E48C-A58580C72B99}"/>
              </a:ext>
            </a:extLst>
          </p:cNvPr>
          <p:cNvPicPr>
            <a:picLocks noChangeAspect="1"/>
          </p:cNvPicPr>
          <p:nvPr/>
        </p:nvPicPr>
        <p:blipFill>
          <a:blip r:embed="rId12"/>
          <a:stretch>
            <a:fillRect/>
          </a:stretch>
        </p:blipFill>
        <p:spPr>
          <a:xfrm>
            <a:off x="7785513" y="50206317"/>
            <a:ext cx="1712504" cy="344995"/>
          </a:xfrm>
          <a:prstGeom prst="rect">
            <a:avLst/>
          </a:prstGeom>
        </p:spPr>
      </p:pic>
      <p:pic>
        <p:nvPicPr>
          <p:cNvPr id="8" name="Picture 7">
            <a:extLst>
              <a:ext uri="{FF2B5EF4-FFF2-40B4-BE49-F238E27FC236}">
                <a16:creationId xmlns:a16="http://schemas.microsoft.com/office/drawing/2014/main" id="{3C9993A1-1386-0AEA-9795-F3AEBCD30F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31406" y="50750259"/>
            <a:ext cx="3840480" cy="356527"/>
          </a:xfrm>
          <a:prstGeom prst="rect">
            <a:avLst/>
          </a:prstGeom>
        </p:spPr>
      </p:pic>
      <p:pic>
        <p:nvPicPr>
          <p:cNvPr id="16" name="Picture 15">
            <a:extLst>
              <a:ext uri="{FF2B5EF4-FFF2-40B4-BE49-F238E27FC236}">
                <a16:creationId xmlns:a16="http://schemas.microsoft.com/office/drawing/2014/main" id="{08416FE4-1337-F782-9090-6D90A32BD867}"/>
              </a:ext>
            </a:extLst>
          </p:cNvPr>
          <p:cNvPicPr>
            <a:picLocks noChangeAspect="1"/>
          </p:cNvPicPr>
          <p:nvPr/>
        </p:nvPicPr>
        <p:blipFill>
          <a:blip r:embed="rId14"/>
          <a:stretch>
            <a:fillRect/>
          </a:stretch>
        </p:blipFill>
        <p:spPr>
          <a:xfrm>
            <a:off x="286342" y="38237112"/>
            <a:ext cx="8988620" cy="4494310"/>
          </a:xfrm>
          <a:prstGeom prst="rect">
            <a:avLst/>
          </a:prstGeom>
        </p:spPr>
      </p:pic>
    </p:spTree>
    <p:extLst>
      <p:ext uri="{BB962C8B-B14F-4D97-AF65-F5344CB8AC3E}">
        <p14:creationId xmlns:p14="http://schemas.microsoft.com/office/powerpoint/2010/main" val="42872770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327</TotalTime>
  <Words>728</Words>
  <Application>Microsoft Office PowerPoint</Application>
  <PresentationFormat>Custom</PresentationFormat>
  <Paragraphs>27</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Aptos Display</vt:lpstr>
      <vt:lpstr>Arial</vt:lpstr>
      <vt:lpstr>Avenir Next LT Pro</vt:lpstr>
      <vt:lpstr>Avenir Next LT Pro Demi</vt:lpstr>
      <vt:lpstr>Office Theme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Jennie Hill</dc:creator>
  <cp:keywords/>
  <dc:description/>
  <cp:lastModifiedBy>agostina giacobino</cp:lastModifiedBy>
  <cp:revision>15</cp:revision>
  <dcterms:created xsi:type="dcterms:W3CDTF">2025-09-17T19:26:34Z</dcterms:created>
  <dcterms:modified xsi:type="dcterms:W3CDTF">2026-03-09T15:47:15Z</dcterms:modified>
  <cp:category/>
</cp:coreProperties>
</file>