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
  </p:notesMasterIdLst>
  <p:sldIdLst>
    <p:sldId id="257" r:id="rId2"/>
  </p:sldIdLst>
  <p:sldSz cx="9601200" cy="51206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6100"/>
    <a:srgbClr val="0B2341"/>
    <a:srgbClr val="0D0D0D"/>
    <a:srgbClr val="0093D2"/>
    <a:srgbClr val="215834"/>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02BDE-E28F-4ECE-88CF-E673DEA446FF}" v="3" dt="2026-03-25T14:18:33.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Shannon" userId="503deb19-e454-4737-b3ae-913b53f7be47" providerId="ADAL" clId="{4BBA5A14-5F8F-4CE7-9981-BAF8228B08BD}"/>
    <pc:docChg chg="undo custSel modSld">
      <pc:chgData name="Brandon Shannon" userId="503deb19-e454-4737-b3ae-913b53f7be47" providerId="ADAL" clId="{4BBA5A14-5F8F-4CE7-9981-BAF8228B08BD}" dt="2026-03-05T16:31:12.124" v="972" actId="948"/>
      <pc:docMkLst>
        <pc:docMk/>
      </pc:docMkLst>
      <pc:sldChg chg="addSp delSp modSp mod">
        <pc:chgData name="Brandon Shannon" userId="503deb19-e454-4737-b3ae-913b53f7be47" providerId="ADAL" clId="{4BBA5A14-5F8F-4CE7-9981-BAF8228B08BD}" dt="2026-03-05T16:31:12.124" v="972" actId="948"/>
        <pc:sldMkLst>
          <pc:docMk/>
          <pc:sldMk cId="4287277033" sldId="257"/>
        </pc:sldMkLst>
        <pc:spChg chg="mod">
          <ac:chgData name="Brandon Shannon" userId="503deb19-e454-4737-b3ae-913b53f7be47" providerId="ADAL" clId="{4BBA5A14-5F8F-4CE7-9981-BAF8228B08BD}" dt="2026-03-05T15:45:26.537" v="327" actId="14100"/>
          <ac:spMkLst>
            <pc:docMk/>
            <pc:sldMk cId="4287277033" sldId="257"/>
            <ac:spMk id="5" creationId="{1C418D4E-2A51-E8D1-74D0-5E275863E4BE}"/>
          </ac:spMkLst>
        </pc:spChg>
        <pc:spChg chg="mod">
          <ac:chgData name="Brandon Shannon" userId="503deb19-e454-4737-b3ae-913b53f7be47" providerId="ADAL" clId="{4BBA5A14-5F8F-4CE7-9981-BAF8228B08BD}" dt="2026-03-05T15:39:36.871" v="241" actId="14100"/>
          <ac:spMkLst>
            <pc:docMk/>
            <pc:sldMk cId="4287277033" sldId="257"/>
            <ac:spMk id="6" creationId="{25217FA5-AD09-6D66-21AC-02F3651BC10D}"/>
          </ac:spMkLst>
        </pc:spChg>
        <pc:spChg chg="add mod">
          <ac:chgData name="Brandon Shannon" userId="503deb19-e454-4737-b3ae-913b53f7be47" providerId="ADAL" clId="{4BBA5A14-5F8F-4CE7-9981-BAF8228B08BD}" dt="2026-03-05T15:56:13.875" v="514" actId="1036"/>
          <ac:spMkLst>
            <pc:docMk/>
            <pc:sldMk cId="4287277033" sldId="257"/>
            <ac:spMk id="7" creationId="{8369329F-70EB-6CE4-8F5B-E5FCF507DA77}"/>
          </ac:spMkLst>
        </pc:spChg>
        <pc:spChg chg="mod">
          <ac:chgData name="Brandon Shannon" userId="503deb19-e454-4737-b3ae-913b53f7be47" providerId="ADAL" clId="{4BBA5A14-5F8F-4CE7-9981-BAF8228B08BD}" dt="2026-03-05T15:45:26.537" v="327" actId="14100"/>
          <ac:spMkLst>
            <pc:docMk/>
            <pc:sldMk cId="4287277033" sldId="257"/>
            <ac:spMk id="9" creationId="{7D5D2885-4592-76C9-D60A-1FBA7CA2C315}"/>
          </ac:spMkLst>
        </pc:spChg>
        <pc:spChg chg="add mod">
          <ac:chgData name="Brandon Shannon" userId="503deb19-e454-4737-b3ae-913b53f7be47" providerId="ADAL" clId="{4BBA5A14-5F8F-4CE7-9981-BAF8228B08BD}" dt="2026-03-05T16:13:49.022" v="871" actId="20577"/>
          <ac:spMkLst>
            <pc:docMk/>
            <pc:sldMk cId="4287277033" sldId="257"/>
            <ac:spMk id="12" creationId="{4CE02D38-46D1-73A8-FDF3-C44BFF1D313D}"/>
          </ac:spMkLst>
        </pc:spChg>
        <pc:spChg chg="add mod">
          <ac:chgData name="Brandon Shannon" userId="503deb19-e454-4737-b3ae-913b53f7be47" providerId="ADAL" clId="{4BBA5A14-5F8F-4CE7-9981-BAF8228B08BD}" dt="2026-03-05T16:31:12.124" v="972" actId="948"/>
          <ac:spMkLst>
            <pc:docMk/>
            <pc:sldMk cId="4287277033" sldId="257"/>
            <ac:spMk id="15" creationId="{96E65B77-71F8-5FF7-0263-64D2447C493E}"/>
          </ac:spMkLst>
        </pc:spChg>
        <pc:spChg chg="add mod">
          <ac:chgData name="Brandon Shannon" userId="503deb19-e454-4737-b3ae-913b53f7be47" providerId="ADAL" clId="{4BBA5A14-5F8F-4CE7-9981-BAF8228B08BD}" dt="2026-03-05T16:12:41.641" v="861" actId="14100"/>
          <ac:spMkLst>
            <pc:docMk/>
            <pc:sldMk cId="4287277033" sldId="257"/>
            <ac:spMk id="16" creationId="{6BAF72CA-A359-5AEA-E9D6-AB9BE9A88CEF}"/>
          </ac:spMkLst>
        </pc:spChg>
        <pc:spChg chg="add mod">
          <ac:chgData name="Brandon Shannon" userId="503deb19-e454-4737-b3ae-913b53f7be47" providerId="ADAL" clId="{4BBA5A14-5F8F-4CE7-9981-BAF8228B08BD}" dt="2026-03-05T16:14:50.215" v="931" actId="20577"/>
          <ac:spMkLst>
            <pc:docMk/>
            <pc:sldMk cId="4287277033" sldId="257"/>
            <ac:spMk id="17" creationId="{1327D49F-B8AF-67D9-8F53-D2EE194623E6}"/>
          </ac:spMkLst>
        </pc:spChg>
        <pc:spChg chg="mod">
          <ac:chgData name="Brandon Shannon" userId="503deb19-e454-4737-b3ae-913b53f7be47" providerId="ADAL" clId="{4BBA5A14-5F8F-4CE7-9981-BAF8228B08BD}" dt="2026-03-05T15:45:26.537" v="327" actId="14100"/>
          <ac:spMkLst>
            <pc:docMk/>
            <pc:sldMk cId="4287277033" sldId="257"/>
            <ac:spMk id="26" creationId="{84A47794-742B-3ACE-1D85-2BB14E67FBC3}"/>
          </ac:spMkLst>
        </pc:spChg>
        <pc:spChg chg="mod">
          <ac:chgData name="Brandon Shannon" userId="503deb19-e454-4737-b3ae-913b53f7be47" providerId="ADAL" clId="{4BBA5A14-5F8F-4CE7-9981-BAF8228B08BD}" dt="2026-03-05T16:04:50.541" v="645" actId="1076"/>
          <ac:spMkLst>
            <pc:docMk/>
            <pc:sldMk cId="4287277033" sldId="257"/>
            <ac:spMk id="44" creationId="{0F16EBD6-9069-2B6B-2AB0-2B25DB15DE39}"/>
          </ac:spMkLst>
        </pc:spChg>
        <pc:spChg chg="mod">
          <ac:chgData name="Brandon Shannon" userId="503deb19-e454-4737-b3ae-913b53f7be47" providerId="ADAL" clId="{4BBA5A14-5F8F-4CE7-9981-BAF8228B08BD}" dt="2026-03-05T16:11:30.692" v="781" actId="20577"/>
          <ac:spMkLst>
            <pc:docMk/>
            <pc:sldMk cId="4287277033" sldId="257"/>
            <ac:spMk id="51" creationId="{EC6C57D2-CEB5-0A86-75BE-ED7155B9DC35}"/>
          </ac:spMkLst>
        </pc:spChg>
        <pc:spChg chg="mod">
          <ac:chgData name="Brandon Shannon" userId="503deb19-e454-4737-b3ae-913b53f7be47" providerId="ADAL" clId="{4BBA5A14-5F8F-4CE7-9981-BAF8228B08BD}" dt="2026-03-05T16:14:28.007" v="910" actId="1076"/>
          <ac:spMkLst>
            <pc:docMk/>
            <pc:sldMk cId="4287277033" sldId="257"/>
            <ac:spMk id="108" creationId="{FED567D7-443A-CFA2-F91E-281E27D9CB9B}"/>
          </ac:spMkLst>
        </pc:spChg>
        <pc:spChg chg="mod">
          <ac:chgData name="Brandon Shannon" userId="503deb19-e454-4737-b3ae-913b53f7be47" providerId="ADAL" clId="{4BBA5A14-5F8F-4CE7-9981-BAF8228B08BD}" dt="2026-03-05T15:44:58.555" v="325" actId="14100"/>
          <ac:spMkLst>
            <pc:docMk/>
            <pc:sldMk cId="4287277033" sldId="257"/>
            <ac:spMk id="110" creationId="{76654B7F-BB94-6557-2098-D168DB920715}"/>
          </ac:spMkLst>
        </pc:spChg>
        <pc:spChg chg="mod">
          <ac:chgData name="Brandon Shannon" userId="503deb19-e454-4737-b3ae-913b53f7be47" providerId="ADAL" clId="{4BBA5A14-5F8F-4CE7-9981-BAF8228B08BD}" dt="2026-03-05T16:13:17.424" v="864"/>
          <ac:spMkLst>
            <pc:docMk/>
            <pc:sldMk cId="4287277033" sldId="257"/>
            <ac:spMk id="139" creationId="{1339C2AB-E010-5492-21D3-B0D326B6A89C}"/>
          </ac:spMkLst>
        </pc:spChg>
        <pc:spChg chg="mod">
          <ac:chgData name="Brandon Shannon" userId="503deb19-e454-4737-b3ae-913b53f7be47" providerId="ADAL" clId="{4BBA5A14-5F8F-4CE7-9981-BAF8228B08BD}" dt="2026-03-05T16:00:02.267" v="590" actId="1035"/>
          <ac:spMkLst>
            <pc:docMk/>
            <pc:sldMk cId="4287277033" sldId="257"/>
            <ac:spMk id="140" creationId="{17E493E3-36B3-0A2C-DCA1-807F2F8A4D86}"/>
          </ac:spMkLst>
        </pc:spChg>
        <pc:spChg chg="mod">
          <ac:chgData name="Brandon Shannon" userId="503deb19-e454-4737-b3ae-913b53f7be47" providerId="ADAL" clId="{4BBA5A14-5F8F-4CE7-9981-BAF8228B08BD}" dt="2026-03-05T16:13:12.295" v="863" actId="255"/>
          <ac:spMkLst>
            <pc:docMk/>
            <pc:sldMk cId="4287277033" sldId="257"/>
            <ac:spMk id="142" creationId="{904488BF-7D50-CCDE-AE51-8EF863A8B99D}"/>
          </ac:spMkLst>
        </pc:spChg>
        <pc:spChg chg="mod">
          <ac:chgData name="Brandon Shannon" userId="503deb19-e454-4737-b3ae-913b53f7be47" providerId="ADAL" clId="{4BBA5A14-5F8F-4CE7-9981-BAF8228B08BD}" dt="2026-03-05T15:58:10.962" v="548" actId="1036"/>
          <ac:spMkLst>
            <pc:docMk/>
            <pc:sldMk cId="4287277033" sldId="257"/>
            <ac:spMk id="155" creationId="{5011C0EE-C002-5B80-09D0-B2FE8D9CBDFF}"/>
          </ac:spMkLst>
        </pc:spChg>
        <pc:spChg chg="mod">
          <ac:chgData name="Brandon Shannon" userId="503deb19-e454-4737-b3ae-913b53f7be47" providerId="ADAL" clId="{4BBA5A14-5F8F-4CE7-9981-BAF8228B08BD}" dt="2026-03-05T16:31:05.723" v="970" actId="948"/>
          <ac:spMkLst>
            <pc:docMk/>
            <pc:sldMk cId="4287277033" sldId="257"/>
            <ac:spMk id="156" creationId="{CBEB2CA9-BF8D-E210-BBC8-AC63B1330359}"/>
          </ac:spMkLst>
        </pc:spChg>
        <pc:spChg chg="mod">
          <ac:chgData name="Brandon Shannon" userId="503deb19-e454-4737-b3ae-913b53f7be47" providerId="ADAL" clId="{4BBA5A14-5F8F-4CE7-9981-BAF8228B08BD}" dt="2026-03-05T16:14:57.889" v="933" actId="1076"/>
          <ac:spMkLst>
            <pc:docMk/>
            <pc:sldMk cId="4287277033" sldId="257"/>
            <ac:spMk id="159" creationId="{A4E35937-EE6D-4A66-DDAA-9DEA5CC8B597}"/>
          </ac:spMkLst>
        </pc:spChg>
        <pc:spChg chg="mod">
          <ac:chgData name="Brandon Shannon" userId="503deb19-e454-4737-b3ae-913b53f7be47" providerId="ADAL" clId="{4BBA5A14-5F8F-4CE7-9981-BAF8228B08BD}" dt="2026-03-05T16:10:23.108" v="772" actId="207"/>
          <ac:spMkLst>
            <pc:docMk/>
            <pc:sldMk cId="4287277033" sldId="257"/>
            <ac:spMk id="205" creationId="{59B9D3B8-F3C6-9924-906F-BEDE52746A30}"/>
          </ac:spMkLst>
        </pc:spChg>
        <pc:picChg chg="add mod">
          <ac:chgData name="Brandon Shannon" userId="503deb19-e454-4737-b3ae-913b53f7be47" providerId="ADAL" clId="{4BBA5A14-5F8F-4CE7-9981-BAF8228B08BD}" dt="2026-03-05T15:38:41.534" v="224" actId="1035"/>
          <ac:picMkLst>
            <pc:docMk/>
            <pc:sldMk cId="4287277033" sldId="257"/>
            <ac:picMk id="3" creationId="{49D278AB-4AF3-D0BF-68A8-6ED4A5E2C58C}"/>
          </ac:picMkLst>
        </pc:picChg>
      </pc:sldChg>
    </pc:docChg>
  </pc:docChgLst>
  <pc:docChgLst>
    <pc:chgData name="Jonathan Cullum" userId="b2559712-98ad-4b23-8977-9ae381def7a6" providerId="ADAL" clId="{F8AB16B5-438E-4259-955C-038267F78972}"/>
    <pc:docChg chg="modSld">
      <pc:chgData name="Jonathan Cullum" userId="b2559712-98ad-4b23-8977-9ae381def7a6" providerId="ADAL" clId="{F8AB16B5-438E-4259-955C-038267F78972}" dt="2026-03-25T14:19:05.271" v="50" actId="962"/>
      <pc:docMkLst>
        <pc:docMk/>
      </pc:docMkLst>
      <pc:sldChg chg="addSp modSp mod">
        <pc:chgData name="Jonathan Cullum" userId="b2559712-98ad-4b23-8977-9ae381def7a6" providerId="ADAL" clId="{F8AB16B5-438E-4259-955C-038267F78972}" dt="2026-03-25T14:19:05.271" v="50" actId="962"/>
        <pc:sldMkLst>
          <pc:docMk/>
          <pc:sldMk cId="4287277033" sldId="257"/>
        </pc:sldMkLst>
        <pc:spChg chg="add mod">
          <ac:chgData name="Jonathan Cullum" userId="b2559712-98ad-4b23-8977-9ae381def7a6" providerId="ADAL" clId="{F8AB16B5-438E-4259-955C-038267F78972}" dt="2026-03-25T14:18:33.269" v="48" actId="962"/>
          <ac:spMkLst>
            <pc:docMk/>
            <pc:sldMk cId="4287277033" sldId="257"/>
            <ac:spMk id="13" creationId="{1219EF16-053B-2D33-5DE3-6B4CB96288DE}"/>
          </ac:spMkLst>
        </pc:spChg>
        <pc:spChg chg="mod">
          <ac:chgData name="Jonathan Cullum" userId="b2559712-98ad-4b23-8977-9ae381def7a6" providerId="ADAL" clId="{F8AB16B5-438E-4259-955C-038267F78972}" dt="2026-03-25T14:18:33.269" v="48" actId="962"/>
          <ac:spMkLst>
            <pc:docMk/>
            <pc:sldMk cId="4287277033" sldId="257"/>
            <ac:spMk id="16" creationId="{6BAF72CA-A359-5AEA-E9D6-AB9BE9A88CEF}"/>
          </ac:spMkLst>
        </pc:spChg>
        <pc:spChg chg="mod">
          <ac:chgData name="Jonathan Cullum" userId="b2559712-98ad-4b23-8977-9ae381def7a6" providerId="ADAL" clId="{F8AB16B5-438E-4259-955C-038267F78972}" dt="2026-03-25T14:19:05.271" v="50" actId="962"/>
          <ac:spMkLst>
            <pc:docMk/>
            <pc:sldMk cId="4287277033" sldId="257"/>
            <ac:spMk id="17" creationId="{1327D49F-B8AF-67D9-8F53-D2EE194623E6}"/>
          </ac:spMkLst>
        </pc:spChg>
        <pc:picChg chg="mod">
          <ac:chgData name="Jonathan Cullum" userId="b2559712-98ad-4b23-8977-9ae381def7a6" providerId="ADAL" clId="{F8AB16B5-438E-4259-955C-038267F78972}" dt="2026-03-25T14:17:58.216" v="45" actId="962"/>
          <ac:picMkLst>
            <pc:docMk/>
            <pc:sldMk cId="4287277033" sldId="257"/>
            <ac:picMk id="70" creationId="{BE0CFA6C-91AF-1351-F9D7-18502EF5CB5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51793-4C05-4959-9B97-F63E0A2A5636}" type="datetimeFigureOut">
              <a:rPr lang="en-US" smtClean="0"/>
              <a:t>3/25/2026</a:t>
            </a:fld>
            <a:endParaRPr lang="en-US"/>
          </a:p>
        </p:txBody>
      </p:sp>
      <p:sp>
        <p:nvSpPr>
          <p:cNvPr id="4" name="Slide Image Placeholder 3"/>
          <p:cNvSpPr>
            <a:spLocks noGrp="1" noRot="1" noChangeAspect="1"/>
          </p:cNvSpPr>
          <p:nvPr>
            <p:ph type="sldImg" idx="2"/>
          </p:nvPr>
        </p:nvSpPr>
        <p:spPr>
          <a:xfrm>
            <a:off x="3140075" y="1143000"/>
            <a:ext cx="5778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80A27-E897-4641-BE1B-7F9938798875}" type="slidenum">
              <a:rPr lang="en-US" smtClean="0"/>
              <a:t>‹#›</a:t>
            </a:fld>
            <a:endParaRPr lang="en-US"/>
          </a:p>
        </p:txBody>
      </p:sp>
    </p:spTree>
    <p:extLst>
      <p:ext uri="{BB962C8B-B14F-4D97-AF65-F5344CB8AC3E}">
        <p14:creationId xmlns:p14="http://schemas.microsoft.com/office/powerpoint/2010/main" val="578654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0075" y="1143000"/>
            <a:ext cx="57785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E80A27-E897-4641-BE1B-7F9938798875}" type="slidenum">
              <a:rPr lang="en-US" smtClean="0"/>
              <a:t>1</a:t>
            </a:fld>
            <a:endParaRPr lang="en-US"/>
          </a:p>
        </p:txBody>
      </p:sp>
    </p:spTree>
    <p:extLst>
      <p:ext uri="{BB962C8B-B14F-4D97-AF65-F5344CB8AC3E}">
        <p14:creationId xmlns:p14="http://schemas.microsoft.com/office/powerpoint/2010/main" val="256271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8380311"/>
            <a:ext cx="8161020" cy="17827413"/>
          </a:xfrm>
        </p:spPr>
        <p:txBody>
          <a:bodyPr anchor="b"/>
          <a:lstStyle>
            <a:lvl1pPr algn="ctr">
              <a:defRPr sz="6300"/>
            </a:lvl1pPr>
          </a:lstStyle>
          <a:p>
            <a:r>
              <a:rPr lang="en-US"/>
              <a:t>Click to edit Master title style</a:t>
            </a:r>
          </a:p>
        </p:txBody>
      </p:sp>
      <p:sp>
        <p:nvSpPr>
          <p:cNvPr id="3" name="Subtitle 2"/>
          <p:cNvSpPr>
            <a:spLocks noGrp="1"/>
          </p:cNvSpPr>
          <p:nvPr>
            <p:ph type="subTitle" idx="1"/>
          </p:nvPr>
        </p:nvSpPr>
        <p:spPr>
          <a:xfrm>
            <a:off x="1200150" y="26895217"/>
            <a:ext cx="7200900" cy="12363023"/>
          </a:xfrm>
        </p:spPr>
        <p:txBody>
          <a:bodyPr/>
          <a:lstStyle>
            <a:lvl1pPr marL="0" indent="0" algn="ctr">
              <a:buNone/>
              <a:defRPr sz="2520"/>
            </a:lvl1pPr>
            <a:lvl2pPr marL="480060" indent="0" algn="ctr">
              <a:buNone/>
              <a:defRPr sz="2100"/>
            </a:lvl2pPr>
            <a:lvl3pPr marL="960120" indent="0" algn="ctr">
              <a:buNone/>
              <a:defRPr sz="1890"/>
            </a:lvl3pPr>
            <a:lvl4pPr marL="1440180" indent="0" algn="ctr">
              <a:buNone/>
              <a:defRPr sz="1680"/>
            </a:lvl4pPr>
            <a:lvl5pPr marL="1920240" indent="0" algn="ctr">
              <a:buNone/>
              <a:defRPr sz="1680"/>
            </a:lvl5pPr>
            <a:lvl6pPr marL="2400300" indent="0" algn="ctr">
              <a:buNone/>
              <a:defRPr sz="1680"/>
            </a:lvl6pPr>
            <a:lvl7pPr marL="2880360" indent="0" algn="ctr">
              <a:buNone/>
              <a:defRPr sz="1680"/>
            </a:lvl7pPr>
            <a:lvl8pPr marL="3360420" indent="0" algn="ctr">
              <a:buNone/>
              <a:defRPr sz="1680"/>
            </a:lvl8pPr>
            <a:lvl9pPr marL="3840480" indent="0" algn="ctr">
              <a:buNone/>
              <a:defRPr sz="1680"/>
            </a:lvl9pPr>
          </a:lstStyle>
          <a:p>
            <a:r>
              <a:rPr lang="en-US"/>
              <a:t>Click to edit Master subtitle style</a:t>
            </a:r>
          </a:p>
        </p:txBody>
      </p:sp>
      <p:sp>
        <p:nvSpPr>
          <p:cNvPr id="4" name="Date Placeholder 3"/>
          <p:cNvSpPr>
            <a:spLocks noGrp="1"/>
          </p:cNvSpPr>
          <p:nvPr>
            <p:ph type="dt" sz="half" idx="10"/>
          </p:nvPr>
        </p:nvSpPr>
        <p:spPr/>
        <p:txBody>
          <a:bodyPr/>
          <a:lstStyle/>
          <a:p>
            <a:fld id="{9949355D-8839-CA47-B436-6451C26FBA95}"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128763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26398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0859" y="2726267"/>
            <a:ext cx="2070259" cy="433950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083" y="2726267"/>
            <a:ext cx="6090761" cy="433950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625183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9355D-8839-CA47-B436-6451C26FBA95}"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058677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5082" y="12766055"/>
            <a:ext cx="8281035" cy="21300436"/>
          </a:xfrm>
        </p:spPr>
        <p:txBody>
          <a:bodyPr anchor="b"/>
          <a:lstStyle>
            <a:lvl1pPr>
              <a:defRPr sz="6300"/>
            </a:lvl1pPr>
          </a:lstStyle>
          <a:p>
            <a:r>
              <a:rPr lang="en-US"/>
              <a:t>Click to edit Master title style</a:t>
            </a:r>
          </a:p>
        </p:txBody>
      </p:sp>
      <p:sp>
        <p:nvSpPr>
          <p:cNvPr id="3" name="Text Placeholder 2"/>
          <p:cNvSpPr>
            <a:spLocks noGrp="1"/>
          </p:cNvSpPr>
          <p:nvPr>
            <p:ph type="body" idx="1"/>
          </p:nvPr>
        </p:nvSpPr>
        <p:spPr>
          <a:xfrm>
            <a:off x="655082" y="34268002"/>
            <a:ext cx="8281035" cy="11201396"/>
          </a:xfrm>
        </p:spPr>
        <p:txBody>
          <a:bodyPr/>
          <a:lstStyle>
            <a:lvl1pPr marL="0" indent="0">
              <a:buNone/>
              <a:defRPr sz="2520">
                <a:solidFill>
                  <a:schemeClr val="tx1">
                    <a:tint val="82000"/>
                  </a:schemeClr>
                </a:solidFill>
              </a:defRPr>
            </a:lvl1pPr>
            <a:lvl2pPr marL="480060" indent="0">
              <a:buNone/>
              <a:defRPr sz="2100">
                <a:solidFill>
                  <a:schemeClr val="tx1">
                    <a:tint val="82000"/>
                  </a:schemeClr>
                </a:solidFill>
              </a:defRPr>
            </a:lvl2pPr>
            <a:lvl3pPr marL="960120" indent="0">
              <a:buNone/>
              <a:defRPr sz="1890">
                <a:solidFill>
                  <a:schemeClr val="tx1">
                    <a:tint val="82000"/>
                  </a:schemeClr>
                </a:solidFill>
              </a:defRPr>
            </a:lvl3pPr>
            <a:lvl4pPr marL="1440180" indent="0">
              <a:buNone/>
              <a:defRPr sz="1680">
                <a:solidFill>
                  <a:schemeClr val="tx1">
                    <a:tint val="82000"/>
                  </a:schemeClr>
                </a:solidFill>
              </a:defRPr>
            </a:lvl4pPr>
            <a:lvl5pPr marL="1920240" indent="0">
              <a:buNone/>
              <a:defRPr sz="1680">
                <a:solidFill>
                  <a:schemeClr val="tx1">
                    <a:tint val="82000"/>
                  </a:schemeClr>
                </a:solidFill>
              </a:defRPr>
            </a:lvl5pPr>
            <a:lvl6pPr marL="2400300" indent="0">
              <a:buNone/>
              <a:defRPr sz="1680">
                <a:solidFill>
                  <a:schemeClr val="tx1">
                    <a:tint val="82000"/>
                  </a:schemeClr>
                </a:solidFill>
              </a:defRPr>
            </a:lvl6pPr>
            <a:lvl7pPr marL="2880360" indent="0">
              <a:buNone/>
              <a:defRPr sz="1680">
                <a:solidFill>
                  <a:schemeClr val="tx1">
                    <a:tint val="82000"/>
                  </a:schemeClr>
                </a:solidFill>
              </a:defRPr>
            </a:lvl7pPr>
            <a:lvl8pPr marL="3360420" indent="0">
              <a:buNone/>
              <a:defRPr sz="1680">
                <a:solidFill>
                  <a:schemeClr val="tx1">
                    <a:tint val="82000"/>
                  </a:schemeClr>
                </a:solidFill>
              </a:defRPr>
            </a:lvl8pPr>
            <a:lvl9pPr marL="3840480" indent="0">
              <a:buNone/>
              <a:defRPr sz="1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9355D-8839-CA47-B436-6451C26FBA95}" type="datetimeFigureOut">
              <a:rPr lang="en-US" smtClean="0"/>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61774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083" y="13631334"/>
            <a:ext cx="4080510" cy="32489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60608" y="13631334"/>
            <a:ext cx="4080510" cy="324899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49355D-8839-CA47-B436-6451C26FBA95}"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58855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1333" y="2726278"/>
            <a:ext cx="8281035" cy="9897537"/>
          </a:xfrm>
        </p:spPr>
        <p:txBody>
          <a:bodyPr/>
          <a:lstStyle/>
          <a:p>
            <a:r>
              <a:rPr lang="en-US"/>
              <a:t>Click to edit Master title style</a:t>
            </a:r>
          </a:p>
        </p:txBody>
      </p:sp>
      <p:sp>
        <p:nvSpPr>
          <p:cNvPr id="3" name="Text Placeholder 2"/>
          <p:cNvSpPr>
            <a:spLocks noGrp="1"/>
          </p:cNvSpPr>
          <p:nvPr>
            <p:ph type="body" idx="1"/>
          </p:nvPr>
        </p:nvSpPr>
        <p:spPr>
          <a:xfrm>
            <a:off x="661334" y="12552684"/>
            <a:ext cx="4061757" cy="6151876"/>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4" name="Content Placeholder 3"/>
          <p:cNvSpPr>
            <a:spLocks noGrp="1"/>
          </p:cNvSpPr>
          <p:nvPr>
            <p:ph sz="half" idx="2"/>
          </p:nvPr>
        </p:nvSpPr>
        <p:spPr>
          <a:xfrm>
            <a:off x="661334" y="18704560"/>
            <a:ext cx="4061757" cy="27511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60608" y="12552684"/>
            <a:ext cx="4081761" cy="6151876"/>
          </a:xfrm>
        </p:spPr>
        <p:txBody>
          <a:bodyPr anchor="b"/>
          <a:lstStyle>
            <a:lvl1pPr marL="0" indent="0">
              <a:buNone/>
              <a:defRPr sz="2520" b="1"/>
            </a:lvl1pPr>
            <a:lvl2pPr marL="480060" indent="0">
              <a:buNone/>
              <a:defRPr sz="2100" b="1"/>
            </a:lvl2pPr>
            <a:lvl3pPr marL="960120" indent="0">
              <a:buNone/>
              <a:defRPr sz="1890" b="1"/>
            </a:lvl3pPr>
            <a:lvl4pPr marL="1440180" indent="0">
              <a:buNone/>
              <a:defRPr sz="1680" b="1"/>
            </a:lvl4pPr>
            <a:lvl5pPr marL="1920240" indent="0">
              <a:buNone/>
              <a:defRPr sz="1680" b="1"/>
            </a:lvl5pPr>
            <a:lvl6pPr marL="2400300" indent="0">
              <a:buNone/>
              <a:defRPr sz="1680" b="1"/>
            </a:lvl6pPr>
            <a:lvl7pPr marL="2880360" indent="0">
              <a:buNone/>
              <a:defRPr sz="1680" b="1"/>
            </a:lvl7pPr>
            <a:lvl8pPr marL="3360420" indent="0">
              <a:buNone/>
              <a:defRPr sz="1680" b="1"/>
            </a:lvl8pPr>
            <a:lvl9pPr marL="3840480" indent="0">
              <a:buNone/>
              <a:defRPr sz="1680" b="1"/>
            </a:lvl9pPr>
          </a:lstStyle>
          <a:p>
            <a:pPr lvl="0"/>
            <a:r>
              <a:rPr lang="en-US"/>
              <a:t>Click to edit Master text styles</a:t>
            </a:r>
          </a:p>
        </p:txBody>
      </p:sp>
      <p:sp>
        <p:nvSpPr>
          <p:cNvPr id="6" name="Content Placeholder 5"/>
          <p:cNvSpPr>
            <a:spLocks noGrp="1"/>
          </p:cNvSpPr>
          <p:nvPr>
            <p:ph sz="quarter" idx="4"/>
          </p:nvPr>
        </p:nvSpPr>
        <p:spPr>
          <a:xfrm>
            <a:off x="4860608" y="18704560"/>
            <a:ext cx="4081761" cy="27511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49355D-8839-CA47-B436-6451C26FBA95}" type="datetimeFigureOut">
              <a:rPr lang="en-US" smtClean="0"/>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364648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49355D-8839-CA47-B436-6451C26FBA95}" type="datetimeFigureOut">
              <a:rPr lang="en-US" smtClean="0"/>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725135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9355D-8839-CA47-B436-6451C26FBA95}" type="datetimeFigureOut">
              <a:rPr lang="en-US" smtClean="0"/>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133283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3413760"/>
            <a:ext cx="3096637" cy="11948160"/>
          </a:xfrm>
        </p:spPr>
        <p:txBody>
          <a:bodyPr anchor="b"/>
          <a:lstStyle>
            <a:lvl1pPr>
              <a:defRPr sz="3360"/>
            </a:lvl1pPr>
          </a:lstStyle>
          <a:p>
            <a:r>
              <a:rPr lang="en-US"/>
              <a:t>Click to edit Master title style</a:t>
            </a:r>
          </a:p>
        </p:txBody>
      </p:sp>
      <p:sp>
        <p:nvSpPr>
          <p:cNvPr id="3" name="Content Placeholder 2"/>
          <p:cNvSpPr>
            <a:spLocks noGrp="1"/>
          </p:cNvSpPr>
          <p:nvPr>
            <p:ph idx="1"/>
          </p:nvPr>
        </p:nvSpPr>
        <p:spPr>
          <a:xfrm>
            <a:off x="4081760" y="7372785"/>
            <a:ext cx="4860608" cy="36389733"/>
          </a:xfrm>
        </p:spPr>
        <p:txBody>
          <a:bodyPr/>
          <a:lstStyle>
            <a:lvl1pPr>
              <a:defRPr sz="3360"/>
            </a:lvl1pPr>
            <a:lvl2pPr>
              <a:defRPr sz="2940"/>
            </a:lvl2pPr>
            <a:lvl3pPr>
              <a:defRPr sz="252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333" y="15361920"/>
            <a:ext cx="3096637" cy="2845985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9949355D-8839-CA47-B436-6451C26FBA95}"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8185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333" y="3413760"/>
            <a:ext cx="3096637" cy="11948160"/>
          </a:xfrm>
        </p:spPr>
        <p:txBody>
          <a:bodyPr anchor="b"/>
          <a:lstStyle>
            <a:lvl1pPr>
              <a:defRPr sz="3360"/>
            </a:lvl1pPr>
          </a:lstStyle>
          <a:p>
            <a:r>
              <a:rPr lang="en-US"/>
              <a:t>Click to edit Master title style</a:t>
            </a:r>
          </a:p>
        </p:txBody>
      </p:sp>
      <p:sp>
        <p:nvSpPr>
          <p:cNvPr id="3" name="Picture Placeholder 2"/>
          <p:cNvSpPr>
            <a:spLocks noGrp="1" noChangeAspect="1"/>
          </p:cNvSpPr>
          <p:nvPr>
            <p:ph type="pic" idx="1"/>
          </p:nvPr>
        </p:nvSpPr>
        <p:spPr>
          <a:xfrm>
            <a:off x="4081760" y="7372785"/>
            <a:ext cx="4860608" cy="36389733"/>
          </a:xfrm>
        </p:spPr>
        <p:txBody>
          <a:bodyPr anchor="t"/>
          <a:lstStyle>
            <a:lvl1pPr marL="0" indent="0">
              <a:buNone/>
              <a:defRPr sz="3360"/>
            </a:lvl1pPr>
            <a:lvl2pPr marL="480060" indent="0">
              <a:buNone/>
              <a:defRPr sz="2940"/>
            </a:lvl2pPr>
            <a:lvl3pPr marL="960120" indent="0">
              <a:buNone/>
              <a:defRPr sz="2520"/>
            </a:lvl3pPr>
            <a:lvl4pPr marL="1440180" indent="0">
              <a:buNone/>
              <a:defRPr sz="2100"/>
            </a:lvl4pPr>
            <a:lvl5pPr marL="1920240" indent="0">
              <a:buNone/>
              <a:defRPr sz="2100"/>
            </a:lvl5pPr>
            <a:lvl6pPr marL="2400300" indent="0">
              <a:buNone/>
              <a:defRPr sz="2100"/>
            </a:lvl6pPr>
            <a:lvl7pPr marL="2880360" indent="0">
              <a:buNone/>
              <a:defRPr sz="2100"/>
            </a:lvl7pPr>
            <a:lvl8pPr marL="3360420" indent="0">
              <a:buNone/>
              <a:defRPr sz="2100"/>
            </a:lvl8pPr>
            <a:lvl9pPr marL="3840480" indent="0">
              <a:buNone/>
              <a:defRPr sz="2100"/>
            </a:lvl9pPr>
          </a:lstStyle>
          <a:p>
            <a:r>
              <a:rPr lang="en-US"/>
              <a:t>Click icon to add picture</a:t>
            </a:r>
          </a:p>
        </p:txBody>
      </p:sp>
      <p:sp>
        <p:nvSpPr>
          <p:cNvPr id="4" name="Text Placeholder 3"/>
          <p:cNvSpPr>
            <a:spLocks noGrp="1"/>
          </p:cNvSpPr>
          <p:nvPr>
            <p:ph type="body" sz="half" idx="2"/>
          </p:nvPr>
        </p:nvSpPr>
        <p:spPr>
          <a:xfrm>
            <a:off x="661333" y="15361920"/>
            <a:ext cx="3096637" cy="28459857"/>
          </a:xfrm>
        </p:spPr>
        <p:txBody>
          <a:bodyPr/>
          <a:lstStyle>
            <a:lvl1pPr marL="0" indent="0">
              <a:buNone/>
              <a:defRPr sz="1680"/>
            </a:lvl1pPr>
            <a:lvl2pPr marL="480060" indent="0">
              <a:buNone/>
              <a:defRPr sz="1470"/>
            </a:lvl2pPr>
            <a:lvl3pPr marL="960120" indent="0">
              <a:buNone/>
              <a:defRPr sz="1260"/>
            </a:lvl3pPr>
            <a:lvl4pPr marL="1440180" indent="0">
              <a:buNone/>
              <a:defRPr sz="1050"/>
            </a:lvl4pPr>
            <a:lvl5pPr marL="1920240" indent="0">
              <a:buNone/>
              <a:defRPr sz="1050"/>
            </a:lvl5pPr>
            <a:lvl6pPr marL="2400300" indent="0">
              <a:buNone/>
              <a:defRPr sz="1050"/>
            </a:lvl6pPr>
            <a:lvl7pPr marL="2880360" indent="0">
              <a:buNone/>
              <a:defRPr sz="1050"/>
            </a:lvl7pPr>
            <a:lvl8pPr marL="3360420" indent="0">
              <a:buNone/>
              <a:defRPr sz="1050"/>
            </a:lvl8pPr>
            <a:lvl9pPr marL="3840480"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fld id="{9949355D-8839-CA47-B436-6451C26FBA95}" type="datetimeFigureOut">
              <a:rPr lang="en-US" smtClean="0"/>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F3C13-155F-7340-8E49-03BA68356F20}" type="slidenum">
              <a:rPr lang="en-US" smtClean="0"/>
              <a:t>‹#›</a:t>
            </a:fld>
            <a:endParaRPr lang="en-US"/>
          </a:p>
        </p:txBody>
      </p:sp>
    </p:spTree>
    <p:extLst>
      <p:ext uri="{BB962C8B-B14F-4D97-AF65-F5344CB8AC3E}">
        <p14:creationId xmlns:p14="http://schemas.microsoft.com/office/powerpoint/2010/main" val="223253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83" y="2726278"/>
            <a:ext cx="8281035" cy="98975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0083" y="13631334"/>
            <a:ext cx="8281035" cy="324899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0083" y="47460758"/>
            <a:ext cx="2160270" cy="2726267"/>
          </a:xfrm>
          <a:prstGeom prst="rect">
            <a:avLst/>
          </a:prstGeom>
        </p:spPr>
        <p:txBody>
          <a:bodyPr vert="horz" lIns="91440" tIns="45720" rIns="91440" bIns="45720" rtlCol="0" anchor="ctr"/>
          <a:lstStyle>
            <a:lvl1pPr algn="l">
              <a:defRPr sz="1260">
                <a:solidFill>
                  <a:schemeClr val="tx1">
                    <a:tint val="82000"/>
                  </a:schemeClr>
                </a:solidFill>
              </a:defRPr>
            </a:lvl1pPr>
          </a:lstStyle>
          <a:p>
            <a:fld id="{9949355D-8839-CA47-B436-6451C26FBA95}" type="datetimeFigureOut">
              <a:rPr lang="en-US" smtClean="0"/>
              <a:t>3/25/2026</a:t>
            </a:fld>
            <a:endParaRPr lang="en-US"/>
          </a:p>
        </p:txBody>
      </p:sp>
      <p:sp>
        <p:nvSpPr>
          <p:cNvPr id="5" name="Footer Placeholder 4"/>
          <p:cNvSpPr>
            <a:spLocks noGrp="1"/>
          </p:cNvSpPr>
          <p:nvPr>
            <p:ph type="ftr" sz="quarter" idx="3"/>
          </p:nvPr>
        </p:nvSpPr>
        <p:spPr>
          <a:xfrm>
            <a:off x="3180398" y="47460758"/>
            <a:ext cx="3240405" cy="2726267"/>
          </a:xfrm>
          <a:prstGeom prst="rect">
            <a:avLst/>
          </a:prstGeom>
        </p:spPr>
        <p:txBody>
          <a:bodyPr vert="horz" lIns="91440" tIns="45720" rIns="91440" bIns="45720" rtlCol="0" anchor="ctr"/>
          <a:lstStyle>
            <a:lvl1pPr algn="ctr">
              <a:defRPr sz="12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780848" y="47460758"/>
            <a:ext cx="2160270" cy="2726267"/>
          </a:xfrm>
          <a:prstGeom prst="rect">
            <a:avLst/>
          </a:prstGeom>
        </p:spPr>
        <p:txBody>
          <a:bodyPr vert="horz" lIns="91440" tIns="45720" rIns="91440" bIns="45720" rtlCol="0" anchor="ctr"/>
          <a:lstStyle>
            <a:lvl1pPr algn="r">
              <a:defRPr sz="1260">
                <a:solidFill>
                  <a:schemeClr val="tx1">
                    <a:tint val="82000"/>
                  </a:schemeClr>
                </a:solidFill>
              </a:defRPr>
            </a:lvl1pPr>
          </a:lstStyle>
          <a:p>
            <a:fld id="{965F3C13-155F-7340-8E49-03BA68356F20}" type="slidenum">
              <a:rPr lang="en-US" smtClean="0"/>
              <a:t>‹#›</a:t>
            </a:fld>
            <a:endParaRPr lang="en-US"/>
          </a:p>
        </p:txBody>
      </p:sp>
    </p:spTree>
    <p:extLst>
      <p:ext uri="{BB962C8B-B14F-4D97-AF65-F5344CB8AC3E}">
        <p14:creationId xmlns:p14="http://schemas.microsoft.com/office/powerpoint/2010/main" val="2426702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60120" rtl="0" eaLnBrk="1" latinLnBrk="0" hangingPunct="1">
        <a:lnSpc>
          <a:spcPct val="90000"/>
        </a:lnSpc>
        <a:spcBef>
          <a:spcPct val="0"/>
        </a:spcBef>
        <a:buNone/>
        <a:defRPr sz="4620" kern="1200">
          <a:solidFill>
            <a:schemeClr val="tx1"/>
          </a:solidFill>
          <a:latin typeface="+mj-lt"/>
          <a:ea typeface="+mj-ea"/>
          <a:cs typeface="+mj-cs"/>
        </a:defRPr>
      </a:lvl1pPr>
    </p:titleStyle>
    <p:bodyStyle>
      <a:lvl1pPr marL="240030" indent="-240030" algn="l" defTabSz="960120" rtl="0" eaLnBrk="1" latinLnBrk="0" hangingPunct="1">
        <a:lnSpc>
          <a:spcPct val="90000"/>
        </a:lnSpc>
        <a:spcBef>
          <a:spcPts val="1050"/>
        </a:spcBef>
        <a:buFont typeface="Arial" panose="020B0604020202020204" pitchFamily="34" charset="0"/>
        <a:buChar char="•"/>
        <a:defRPr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60120" rtl="0" eaLnBrk="1" latinLnBrk="0" hangingPunct="1">
        <a:defRPr sz="1890" kern="1200">
          <a:solidFill>
            <a:schemeClr val="tx1"/>
          </a:solidFill>
          <a:latin typeface="+mn-lt"/>
          <a:ea typeface="+mn-ea"/>
          <a:cs typeface="+mn-cs"/>
        </a:defRPr>
      </a:lvl1pPr>
      <a:lvl2pPr marL="480060" algn="l" defTabSz="960120" rtl="0" eaLnBrk="1" latinLnBrk="0" hangingPunct="1">
        <a:defRPr sz="1890" kern="1200">
          <a:solidFill>
            <a:schemeClr val="tx1"/>
          </a:solidFill>
          <a:latin typeface="+mn-lt"/>
          <a:ea typeface="+mn-ea"/>
          <a:cs typeface="+mn-cs"/>
        </a:defRPr>
      </a:lvl2pPr>
      <a:lvl3pPr marL="960120" algn="l" defTabSz="960120" rtl="0" eaLnBrk="1" latinLnBrk="0" hangingPunct="1">
        <a:defRPr sz="1890" kern="1200">
          <a:solidFill>
            <a:schemeClr val="tx1"/>
          </a:solidFill>
          <a:latin typeface="+mn-lt"/>
          <a:ea typeface="+mn-ea"/>
          <a:cs typeface="+mn-cs"/>
        </a:defRPr>
      </a:lvl3pPr>
      <a:lvl4pPr marL="1440180" algn="l" defTabSz="960120" rtl="0" eaLnBrk="1" latinLnBrk="0" hangingPunct="1">
        <a:defRPr sz="1890" kern="1200">
          <a:solidFill>
            <a:schemeClr val="tx1"/>
          </a:solidFill>
          <a:latin typeface="+mn-lt"/>
          <a:ea typeface="+mn-ea"/>
          <a:cs typeface="+mn-cs"/>
        </a:defRPr>
      </a:lvl4pPr>
      <a:lvl5pPr marL="1920240" algn="l" defTabSz="960120" rtl="0" eaLnBrk="1" latinLnBrk="0" hangingPunct="1">
        <a:defRPr sz="1890" kern="1200">
          <a:solidFill>
            <a:schemeClr val="tx1"/>
          </a:solidFill>
          <a:latin typeface="+mn-lt"/>
          <a:ea typeface="+mn-ea"/>
          <a:cs typeface="+mn-cs"/>
        </a:defRPr>
      </a:lvl5pPr>
      <a:lvl6pPr marL="2400300" algn="l" defTabSz="960120" rtl="0" eaLnBrk="1" latinLnBrk="0" hangingPunct="1">
        <a:defRPr sz="1890" kern="1200">
          <a:solidFill>
            <a:schemeClr val="tx1"/>
          </a:solidFill>
          <a:latin typeface="+mn-lt"/>
          <a:ea typeface="+mn-ea"/>
          <a:cs typeface="+mn-cs"/>
        </a:defRPr>
      </a:lvl6pPr>
      <a:lvl7pPr marL="2880360" algn="l" defTabSz="960120" rtl="0" eaLnBrk="1" latinLnBrk="0" hangingPunct="1">
        <a:defRPr sz="1890" kern="1200">
          <a:solidFill>
            <a:schemeClr val="tx1"/>
          </a:solidFill>
          <a:latin typeface="+mn-lt"/>
          <a:ea typeface="+mn-ea"/>
          <a:cs typeface="+mn-cs"/>
        </a:defRPr>
      </a:lvl7pPr>
      <a:lvl8pPr marL="3360420" algn="l" defTabSz="960120" rtl="0" eaLnBrk="1" latinLnBrk="0" hangingPunct="1">
        <a:defRPr sz="1890" kern="1200">
          <a:solidFill>
            <a:schemeClr val="tx1"/>
          </a:solidFill>
          <a:latin typeface="+mn-lt"/>
          <a:ea typeface="+mn-ea"/>
          <a:cs typeface="+mn-cs"/>
        </a:defRPr>
      </a:lvl8pPr>
      <a:lvl9pPr marL="3840480" algn="l" defTabSz="960120"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tif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98D5D-EE3E-F525-B67E-2F885E5B010C}"/>
            </a:ext>
          </a:extLst>
        </p:cNvPr>
        <p:cNvGrpSpPr/>
        <p:nvPr/>
      </p:nvGrpSpPr>
      <p:grpSpPr>
        <a:xfrm>
          <a:off x="0" y="0"/>
          <a:ext cx="0" cy="0"/>
          <a:chOff x="0" y="0"/>
          <a:chExt cx="0" cy="0"/>
        </a:xfrm>
      </p:grpSpPr>
      <p:pic>
        <p:nvPicPr>
          <p:cNvPr id="70" name="Picture 69" descr="Parasitic mites of honey bees. Varroa destructor is about 1 mm long and 1.5 mm wide. Tropilaelaps mercedesae is about 1 mm long and 0.5 mm wide.">
            <a:extLst>
              <a:ext uri="{FF2B5EF4-FFF2-40B4-BE49-F238E27FC236}">
                <a16:creationId xmlns:a16="http://schemas.microsoft.com/office/drawing/2014/main" id="{BE0CFA6C-91AF-1351-F9D7-18502EF5CB5F}"/>
              </a:ext>
            </a:extLst>
          </p:cNvPr>
          <p:cNvPicPr>
            <a:picLocks noChangeAspect="1"/>
          </p:cNvPicPr>
          <p:nvPr/>
        </p:nvPicPr>
        <p:blipFill>
          <a:blip r:embed="rId3"/>
          <a:stretch>
            <a:fillRect/>
          </a:stretch>
        </p:blipFill>
        <p:spPr>
          <a:xfrm>
            <a:off x="212219" y="7945354"/>
            <a:ext cx="9084783" cy="5114237"/>
          </a:xfrm>
          <a:prstGeom prst="rect">
            <a:avLst/>
          </a:prstGeom>
        </p:spPr>
      </p:pic>
      <p:sp>
        <p:nvSpPr>
          <p:cNvPr id="205" name="Rectangle 204">
            <a:extLst>
              <a:ext uri="{FF2B5EF4-FFF2-40B4-BE49-F238E27FC236}">
                <a16:creationId xmlns:a16="http://schemas.microsoft.com/office/drawing/2014/main" id="{59B9D3B8-F3C6-9924-906F-BEDE52746A30}"/>
              </a:ext>
            </a:extLst>
          </p:cNvPr>
          <p:cNvSpPr/>
          <p:nvPr/>
        </p:nvSpPr>
        <p:spPr>
          <a:xfrm>
            <a:off x="-1" y="48038763"/>
            <a:ext cx="4701000" cy="31676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t"/>
          <a:lstStyle/>
          <a:p>
            <a:pPr marR="146614">
              <a:lnSpc>
                <a:spcPct val="104600"/>
              </a:lnSpc>
            </a:pPr>
            <a:r>
              <a:rPr lang="en-US" sz="2400">
                <a:solidFill>
                  <a:srgbClr val="0B2341"/>
                </a:solidFill>
                <a:latin typeface="Avenir Next LT Pro" panose="020B0504020202020204" pitchFamily="34" charset="0"/>
                <a:cs typeface="AcuminProSemiCond-Medium"/>
              </a:rPr>
              <a:t>Martin, 1998. </a:t>
            </a:r>
            <a:r>
              <a:rPr lang="en-US" sz="2400" i="1">
                <a:solidFill>
                  <a:srgbClr val="0B2341"/>
                </a:solidFill>
                <a:latin typeface="Avenir Next LT Pro" panose="020B0504020202020204" pitchFamily="34" charset="0"/>
                <a:cs typeface="AcuminProSemiCond-Medium"/>
              </a:rPr>
              <a:t>Ecological 	Modelling</a:t>
            </a:r>
            <a:r>
              <a:rPr lang="en-US" sz="2400">
                <a:solidFill>
                  <a:srgbClr val="0B2341"/>
                </a:solidFill>
                <a:latin typeface="Avenir Next LT Pro" panose="020B0504020202020204" pitchFamily="34" charset="0"/>
                <a:cs typeface="AcuminProSemiCond-Medium"/>
              </a:rPr>
              <a:t> 109(3).</a:t>
            </a:r>
          </a:p>
          <a:p>
            <a:pPr marR="146614">
              <a:lnSpc>
                <a:spcPct val="104600"/>
              </a:lnSpc>
            </a:pPr>
            <a:r>
              <a:rPr lang="en-US" sz="2400" err="1">
                <a:solidFill>
                  <a:srgbClr val="0B2341"/>
                </a:solidFill>
                <a:latin typeface="Avenir Next LT Pro" panose="020B0504020202020204" pitchFamily="34" charset="0"/>
                <a:cs typeface="AcuminProSemiCond-Medium"/>
              </a:rPr>
              <a:t>Woyke</a:t>
            </a:r>
            <a:r>
              <a:rPr lang="en-US" sz="2400">
                <a:solidFill>
                  <a:srgbClr val="0B2341"/>
                </a:solidFill>
                <a:latin typeface="Avenir Next LT Pro" panose="020B0504020202020204" pitchFamily="34" charset="0"/>
                <a:cs typeface="AcuminProSemiCond-Medium"/>
              </a:rPr>
              <a:t>, 1987. </a:t>
            </a:r>
            <a:r>
              <a:rPr lang="en-US" sz="2400" i="1">
                <a:solidFill>
                  <a:srgbClr val="0B2341"/>
                </a:solidFill>
                <a:latin typeface="Avenir Next LT Pro" panose="020B0504020202020204" pitchFamily="34" charset="0"/>
                <a:cs typeface="AcuminProSemiCond-Medium"/>
              </a:rPr>
              <a:t>Journal of 	Apicultural Research </a:t>
            </a:r>
            <a:r>
              <a:rPr lang="en-US" sz="2400">
                <a:solidFill>
                  <a:srgbClr val="0B2341"/>
                </a:solidFill>
                <a:latin typeface="Avenir Next LT Pro" panose="020B0504020202020204" pitchFamily="34" charset="0"/>
                <a:cs typeface="AcuminProSemiCond-Medium"/>
              </a:rPr>
              <a:t>26(3).</a:t>
            </a:r>
          </a:p>
        </p:txBody>
      </p:sp>
      <p:sp>
        <p:nvSpPr>
          <p:cNvPr id="6" name="Rectangle 5">
            <a:extLst>
              <a:ext uri="{FF2B5EF4-FFF2-40B4-BE49-F238E27FC236}">
                <a16:creationId xmlns:a16="http://schemas.microsoft.com/office/drawing/2014/main" id="{25217FA5-AD09-6D66-21AC-02F3651BC10D}"/>
              </a:ext>
            </a:extLst>
          </p:cNvPr>
          <p:cNvSpPr/>
          <p:nvPr/>
        </p:nvSpPr>
        <p:spPr>
          <a:xfrm>
            <a:off x="0" y="-2"/>
            <a:ext cx="9601200" cy="8220875"/>
          </a:xfrm>
          <a:prstGeom prst="rect">
            <a:avLst/>
          </a:prstGeom>
          <a:solidFill>
            <a:srgbClr val="0B23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6" name="Poster title">
            <a:extLst>
              <a:ext uri="{FF2B5EF4-FFF2-40B4-BE49-F238E27FC236}">
                <a16:creationId xmlns:a16="http://schemas.microsoft.com/office/drawing/2014/main" id="{84A47794-742B-3ACE-1D85-2BB14E67FBC3}"/>
              </a:ext>
            </a:extLst>
          </p:cNvPr>
          <p:cNvSpPr txBox="1">
            <a:spLocks/>
          </p:cNvSpPr>
          <p:nvPr/>
        </p:nvSpPr>
        <p:spPr>
          <a:xfrm>
            <a:off x="0" y="1970577"/>
            <a:ext cx="9544235" cy="2272597"/>
          </a:xfrm>
          <a:prstGeom prst="rect">
            <a:avLst/>
          </a:prstGeom>
        </p:spPr>
        <p:txBody>
          <a:bodyPr vert="horz" wrap="square" lIns="0" tIns="56058" rIns="0" bIns="0" rtlCol="0" anchor="b">
            <a:sp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white"/>
                </a:solidFill>
                <a:effectLst/>
                <a:uLnTx/>
                <a:uFillTx/>
                <a:latin typeface="Calibri" panose="020F0502020204030204"/>
                <a:ea typeface="+mn-ea"/>
                <a:cs typeface="+mn-cs"/>
              </a:rPr>
              <a:t>Tropilaelaps vs. Varroa</a:t>
            </a:r>
            <a:r>
              <a:rPr kumimoji="0" lang="en-US" sz="4800" b="1"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prstClr val="white"/>
                </a:solidFill>
                <a:latin typeface="Calibri" panose="020F0502020204030204"/>
              </a:rPr>
              <a:t>Comparing population growth of two important honey bee parasitic mites</a:t>
            </a:r>
          </a:p>
        </p:txBody>
      </p:sp>
      <p:sp>
        <p:nvSpPr>
          <p:cNvPr id="44" name="Vertical line 2">
            <a:extLst>
              <a:ext uri="{FF2B5EF4-FFF2-40B4-BE49-F238E27FC236}">
                <a16:creationId xmlns:a16="http://schemas.microsoft.com/office/drawing/2014/main" id="{0F16EBD6-9069-2B6B-2AB0-2B25DB15DE39}"/>
              </a:ext>
            </a:extLst>
          </p:cNvPr>
          <p:cNvSpPr/>
          <p:nvPr/>
        </p:nvSpPr>
        <p:spPr>
          <a:xfrm>
            <a:off x="4700998" y="47486965"/>
            <a:ext cx="71118" cy="3657600"/>
          </a:xfrm>
          <a:custGeom>
            <a:avLst/>
            <a:gdLst/>
            <a:ahLst/>
            <a:cxnLst/>
            <a:rect l="l" t="t" r="r" b="b"/>
            <a:pathLst>
              <a:path h="9387205">
                <a:moveTo>
                  <a:pt x="0" y="0"/>
                </a:moveTo>
                <a:lnTo>
                  <a:pt x="0" y="9386829"/>
                </a:lnTo>
              </a:path>
            </a:pathLst>
          </a:custGeom>
          <a:ln w="25400">
            <a:solidFill>
              <a:srgbClr val="E86100"/>
            </a:solidFill>
          </a:ln>
        </p:spPr>
        <p:txBody>
          <a:bodyPr wrap="square" lIns="0" tIns="0" rIns="0" bIns="0" rtlCol="0"/>
          <a:lstStyle/>
          <a:p>
            <a:endParaRPr sz="2800"/>
          </a:p>
        </p:txBody>
      </p:sp>
      <p:sp>
        <p:nvSpPr>
          <p:cNvPr id="5" name="Section 2 head">
            <a:extLst>
              <a:ext uri="{FF2B5EF4-FFF2-40B4-BE49-F238E27FC236}">
                <a16:creationId xmlns:a16="http://schemas.microsoft.com/office/drawing/2014/main" id="{1C418D4E-2A51-E8D1-74D0-5E275863E4BE}"/>
              </a:ext>
            </a:extLst>
          </p:cNvPr>
          <p:cNvSpPr txBox="1"/>
          <p:nvPr/>
        </p:nvSpPr>
        <p:spPr>
          <a:xfrm>
            <a:off x="0" y="4841096"/>
            <a:ext cx="9544235" cy="1351444"/>
          </a:xfrm>
          <a:prstGeom prst="rect">
            <a:avLst/>
          </a:prstGeom>
        </p:spPr>
        <p:txBody>
          <a:bodyPr vert="horz" wrap="square" lIns="0" tIns="58214" rIns="0" bIns="0" rtlCol="0">
            <a:spAutoFit/>
          </a:bodyPr>
          <a:lstStyle/>
          <a:p>
            <a:pPr algn="ctr">
              <a:defRPr/>
            </a:pPr>
            <a:r>
              <a:rPr lang="en-US" sz="2800">
                <a:solidFill>
                  <a:prstClr val="white"/>
                </a:solidFill>
                <a:latin typeface="Calibri" panose="020F0502020204030204"/>
              </a:rPr>
              <a:t>Dan Aurell</a:t>
            </a:r>
            <a:r>
              <a:rPr lang="en-US" sz="2800" baseline="30000">
                <a:solidFill>
                  <a:prstClr val="white"/>
                </a:solidFill>
                <a:latin typeface="Calibri" panose="020F0502020204030204"/>
              </a:rPr>
              <a:t>1</a:t>
            </a:r>
            <a:r>
              <a:rPr lang="en-US" sz="2800">
                <a:solidFill>
                  <a:prstClr val="white"/>
                </a:solidFill>
                <a:latin typeface="Calibri" panose="020F0502020204030204"/>
              </a:rPr>
              <a:t>, Rogan Tokach</a:t>
            </a:r>
            <a:r>
              <a:rPr lang="en-US" sz="2800" baseline="30000">
                <a:solidFill>
                  <a:prstClr val="white"/>
                </a:solidFill>
                <a:latin typeface="Calibri" panose="020F0502020204030204"/>
              </a:rPr>
              <a:t>1</a:t>
            </a:r>
            <a:r>
              <a:rPr lang="en-US" sz="2800">
                <a:solidFill>
                  <a:prstClr val="white"/>
                </a:solidFill>
                <a:latin typeface="Calibri" panose="020F0502020204030204"/>
              </a:rPr>
              <a:t>, </a:t>
            </a:r>
            <a:r>
              <a:rPr lang="en-US" sz="2800" err="1">
                <a:solidFill>
                  <a:prstClr val="white"/>
                </a:solidFill>
                <a:latin typeface="Calibri" panose="020F0502020204030204"/>
              </a:rPr>
              <a:t>Bajaree</a:t>
            </a:r>
            <a:r>
              <a:rPr lang="en-US" sz="2800">
                <a:solidFill>
                  <a:prstClr val="white"/>
                </a:solidFill>
                <a:latin typeface="Calibri" panose="020F0502020204030204"/>
              </a:rPr>
              <a:t> Chuttong</a:t>
            </a:r>
            <a:r>
              <a:rPr lang="en-US" sz="2800" baseline="30000">
                <a:solidFill>
                  <a:prstClr val="white"/>
                </a:solidFill>
                <a:latin typeface="Calibri" panose="020F0502020204030204"/>
              </a:rPr>
              <a:t>2</a:t>
            </a:r>
            <a:r>
              <a:rPr lang="en-US" sz="2800">
                <a:solidFill>
                  <a:prstClr val="white"/>
                </a:solidFill>
                <a:latin typeface="Calibri" panose="020F0502020204030204"/>
              </a:rPr>
              <a:t>, </a:t>
            </a:r>
            <a:br>
              <a:rPr lang="en-US" sz="2800">
                <a:solidFill>
                  <a:prstClr val="white"/>
                </a:solidFill>
                <a:latin typeface="Calibri" panose="020F0502020204030204"/>
              </a:rPr>
            </a:br>
            <a:r>
              <a:rPr lang="en-US" sz="2800" err="1">
                <a:solidFill>
                  <a:prstClr val="white"/>
                </a:solidFill>
                <a:latin typeface="Calibri" panose="020F0502020204030204"/>
              </a:rPr>
              <a:t>Pichet</a:t>
            </a:r>
            <a:r>
              <a:rPr lang="en-US" sz="2800">
                <a:solidFill>
                  <a:prstClr val="white"/>
                </a:solidFill>
                <a:latin typeface="Calibri" panose="020F0502020204030204"/>
              </a:rPr>
              <a:t> </a:t>
            </a:r>
            <a:r>
              <a:rPr lang="en-US" sz="2800">
                <a:solidFill>
                  <a:prstClr val="white"/>
                </a:solidFill>
              </a:rPr>
              <a:t>Praphawilai</a:t>
            </a:r>
            <a:r>
              <a:rPr lang="en-US" sz="2800" baseline="30000">
                <a:solidFill>
                  <a:prstClr val="white"/>
                </a:solidFill>
              </a:rPr>
              <a:t>2</a:t>
            </a:r>
            <a:r>
              <a:rPr lang="en-US" sz="2800">
                <a:solidFill>
                  <a:prstClr val="white"/>
                </a:solidFill>
              </a:rPr>
              <a:t>, </a:t>
            </a:r>
            <a:r>
              <a:rPr lang="en-US" sz="2800" err="1">
                <a:solidFill>
                  <a:prstClr val="white"/>
                </a:solidFill>
              </a:rPr>
              <a:t>Léna</a:t>
            </a:r>
            <a:r>
              <a:rPr lang="en-US" sz="2800">
                <a:solidFill>
                  <a:prstClr val="white"/>
                </a:solidFill>
              </a:rPr>
              <a:t> Barascou</a:t>
            </a:r>
            <a:r>
              <a:rPr lang="en-US" sz="2800" baseline="30000">
                <a:solidFill>
                  <a:prstClr val="white"/>
                </a:solidFill>
              </a:rPr>
              <a:t>1</a:t>
            </a:r>
            <a:r>
              <a:rPr lang="en-US" sz="2800">
                <a:solidFill>
                  <a:prstClr val="white"/>
                </a:solidFill>
              </a:rPr>
              <a:t>, Selina Bruckner1, </a:t>
            </a:r>
            <a:br>
              <a:rPr lang="en-US" sz="2800">
                <a:solidFill>
                  <a:prstClr val="white"/>
                </a:solidFill>
              </a:rPr>
            </a:br>
            <a:r>
              <a:rPr lang="en-US" sz="2800" err="1">
                <a:solidFill>
                  <a:prstClr val="white"/>
                </a:solidFill>
              </a:rPr>
              <a:t>Chuleui</a:t>
            </a:r>
            <a:r>
              <a:rPr lang="en-US" sz="2800">
                <a:solidFill>
                  <a:prstClr val="white"/>
                </a:solidFill>
              </a:rPr>
              <a:t> Jung</a:t>
            </a:r>
            <a:r>
              <a:rPr lang="en-US" sz="2800" baseline="30000">
                <a:solidFill>
                  <a:prstClr val="white"/>
                </a:solidFill>
              </a:rPr>
              <a:t>3</a:t>
            </a:r>
            <a:r>
              <a:rPr lang="en-US" sz="2800">
                <a:solidFill>
                  <a:prstClr val="white"/>
                </a:solidFill>
              </a:rPr>
              <a:t>, </a:t>
            </a:r>
            <a:r>
              <a:rPr lang="en-US" sz="2800" err="1">
                <a:solidFill>
                  <a:prstClr val="white"/>
                </a:solidFill>
              </a:rPr>
              <a:t>Hyunha</a:t>
            </a:r>
            <a:r>
              <a:rPr lang="en-US" sz="2800">
                <a:solidFill>
                  <a:prstClr val="white"/>
                </a:solidFill>
              </a:rPr>
              <a:t> Oh</a:t>
            </a:r>
            <a:r>
              <a:rPr lang="en-US" sz="2800" baseline="30000">
                <a:solidFill>
                  <a:prstClr val="white"/>
                </a:solidFill>
              </a:rPr>
              <a:t>3</a:t>
            </a:r>
            <a:r>
              <a:rPr lang="en-US" sz="2800">
                <a:solidFill>
                  <a:prstClr val="white"/>
                </a:solidFill>
              </a:rPr>
              <a:t>, Geoff </a:t>
            </a:r>
            <a:r>
              <a:rPr lang="en-US" sz="2800">
                <a:solidFill>
                  <a:prstClr val="white"/>
                </a:solidFill>
                <a:latin typeface="Calibri" panose="020F0502020204030204"/>
              </a:rPr>
              <a:t>Williams</a:t>
            </a:r>
            <a:r>
              <a:rPr lang="en-US" sz="2800" baseline="30000">
                <a:solidFill>
                  <a:prstClr val="white"/>
                </a:solidFill>
                <a:latin typeface="Calibri" panose="020F0502020204030204"/>
              </a:rPr>
              <a:t>1</a:t>
            </a:r>
            <a:endParaRPr kumimoji="0" lang="en-US" sz="2800" i="0" u="none" strike="noStrike" kern="1200" cap="none" spc="0" normalizeH="0" baseline="30000" noProof="0">
              <a:ln>
                <a:noFill/>
              </a:ln>
              <a:solidFill>
                <a:prstClr val="white"/>
              </a:solidFill>
              <a:effectLst/>
              <a:uLnTx/>
              <a:uFillTx/>
              <a:latin typeface="Calibri" panose="020F0502020204030204"/>
              <a:ea typeface="+mn-ea"/>
              <a:cs typeface="+mn-cs"/>
            </a:endParaRPr>
          </a:p>
        </p:txBody>
      </p:sp>
      <p:sp>
        <p:nvSpPr>
          <p:cNvPr id="51" name="Section 3 text">
            <a:extLst>
              <a:ext uri="{FF2B5EF4-FFF2-40B4-BE49-F238E27FC236}">
                <a16:creationId xmlns:a16="http://schemas.microsoft.com/office/drawing/2014/main" id="{EC6C57D2-CEB5-0A86-75BE-ED7155B9DC35}"/>
              </a:ext>
            </a:extLst>
          </p:cNvPr>
          <p:cNvSpPr txBox="1"/>
          <p:nvPr/>
        </p:nvSpPr>
        <p:spPr>
          <a:xfrm>
            <a:off x="0" y="15554216"/>
            <a:ext cx="9473117" cy="6530743"/>
          </a:xfrm>
          <a:prstGeom prst="rect">
            <a:avLst/>
          </a:prstGeom>
        </p:spPr>
        <p:txBody>
          <a:bodyPr vert="horz" wrap="square" lIns="0" tIns="478644" rIns="0" bIns="0" rtlCol="0">
            <a:spAutoFit/>
          </a:bodyPr>
          <a:lstStyle/>
          <a:p>
            <a:pPr marL="571500" marR="146614" indent="-342900">
              <a:lnSpc>
                <a:spcPct val="104600"/>
              </a:lnSpc>
              <a:spcBef>
                <a:spcPts val="1000"/>
              </a:spcBef>
              <a:buFont typeface="Arial" panose="020B0604020202020204" pitchFamily="34" charset="0"/>
              <a:buChar char="•"/>
            </a:pPr>
            <a:r>
              <a:rPr lang="en-US" sz="3000" i="1">
                <a:solidFill>
                  <a:srgbClr val="0B2341"/>
                </a:solidFill>
                <a:latin typeface="Avenir Next LT Pro" panose="020B0504020202020204" pitchFamily="34" charset="77"/>
                <a:cs typeface="AcuminProSemiCond-Medium"/>
              </a:rPr>
              <a:t>Tropilaelaps mercedesae</a:t>
            </a:r>
            <a:r>
              <a:rPr lang="en-US" sz="3000">
                <a:solidFill>
                  <a:srgbClr val="0B2341"/>
                </a:solidFill>
                <a:latin typeface="Avenir Next LT Pro" panose="020B0504020202020204" pitchFamily="34" charset="77"/>
                <a:cs typeface="AcuminProSemiCond-Medium"/>
              </a:rPr>
              <a:t> is a damaging parasitic mite that has jumped onto Asian populations of </a:t>
            </a:r>
            <a:br>
              <a:rPr lang="en-US" sz="3000">
                <a:solidFill>
                  <a:srgbClr val="0B2341"/>
                </a:solidFill>
                <a:latin typeface="Avenir Next LT Pro" panose="020B0504020202020204" pitchFamily="34" charset="77"/>
                <a:cs typeface="AcuminProSemiCond-Medium"/>
              </a:rPr>
            </a:br>
            <a:r>
              <a:rPr lang="en-US" sz="3000" i="1">
                <a:solidFill>
                  <a:srgbClr val="0B2341"/>
                </a:solidFill>
                <a:latin typeface="Avenir Next LT Pro" panose="020B0504020202020204" pitchFamily="34" charset="77"/>
                <a:cs typeface="AcuminProSemiCond-Medium"/>
              </a:rPr>
              <a:t>Apis mellifera</a:t>
            </a:r>
            <a:r>
              <a:rPr lang="en-US" sz="3000">
                <a:solidFill>
                  <a:srgbClr val="0B2341"/>
                </a:solidFill>
                <a:latin typeface="Avenir Next LT Pro" panose="020B0504020202020204" pitchFamily="34" charset="77"/>
                <a:cs typeface="AcuminProSemiCond-Medium"/>
              </a:rPr>
              <a:t> honey bees – and is spreading</a:t>
            </a:r>
          </a:p>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In regions with mild winters, populations of </a:t>
            </a:r>
            <a:r>
              <a:rPr lang="en-US" sz="3000" i="1">
                <a:solidFill>
                  <a:srgbClr val="0B2341"/>
                </a:solidFill>
                <a:latin typeface="Avenir Next LT Pro" panose="020B0504020202020204" pitchFamily="34" charset="77"/>
                <a:cs typeface="AcuminProSemiCond-Medium"/>
              </a:rPr>
              <a:t>Tropilaelaps mercedesae</a:t>
            </a:r>
            <a:r>
              <a:rPr lang="en-US" sz="3000">
                <a:solidFill>
                  <a:srgbClr val="0B2341"/>
                </a:solidFill>
                <a:latin typeface="Avenir Next LT Pro" panose="020B0504020202020204" pitchFamily="34" charset="77"/>
                <a:cs typeface="AcuminProSemiCond-Medium"/>
              </a:rPr>
              <a:t> dominate over populations of </a:t>
            </a:r>
            <a:r>
              <a:rPr lang="en-US" sz="3000" i="1">
                <a:solidFill>
                  <a:srgbClr val="0B2341"/>
                </a:solidFill>
                <a:latin typeface="Avenir Next LT Pro" panose="020B0504020202020204" pitchFamily="34" charset="77"/>
                <a:cs typeface="AcuminProSemiCond-Medium"/>
              </a:rPr>
              <a:t>Varroa destructor</a:t>
            </a:r>
            <a:r>
              <a:rPr lang="en-US" sz="3000">
                <a:solidFill>
                  <a:srgbClr val="0B2341"/>
                </a:solidFill>
                <a:latin typeface="Avenir Next LT Pro" panose="020B0504020202020204" pitchFamily="34" charset="77"/>
                <a:cs typeface="AcuminProSemiCond-Medium"/>
              </a:rPr>
              <a:t> (</a:t>
            </a:r>
            <a:r>
              <a:rPr lang="en-US" sz="3000" err="1">
                <a:solidFill>
                  <a:srgbClr val="0B2341"/>
                </a:solidFill>
                <a:latin typeface="Avenir Next LT Pro" panose="020B0504020202020204" pitchFamily="34" charset="77"/>
                <a:cs typeface="AcuminProSemiCond-Medium"/>
              </a:rPr>
              <a:t>Woyke</a:t>
            </a:r>
            <a:r>
              <a:rPr lang="en-US" sz="3000">
                <a:solidFill>
                  <a:srgbClr val="0B2341"/>
                </a:solidFill>
                <a:latin typeface="Avenir Next LT Pro" panose="020B0504020202020204" pitchFamily="34" charset="77"/>
                <a:cs typeface="AcuminProSemiCond-Medium"/>
              </a:rPr>
              <a:t>, 1987) but Tropilaelaps population growth rate has never been assessed</a:t>
            </a:r>
          </a:p>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This makes it difficult to estimate the time it takes for populations to grow to levels that damage colonies, promote spread to other colonies, and require beekeeper management</a:t>
            </a:r>
            <a:endParaRPr sz="3000">
              <a:solidFill>
                <a:srgbClr val="0B2341"/>
              </a:solidFill>
              <a:latin typeface="Avenir Next LT Pro" panose="020B0504020202020204" pitchFamily="34" charset="77"/>
              <a:cs typeface="AcuminProSemiCond-Medium"/>
            </a:endParaRPr>
          </a:p>
        </p:txBody>
      </p:sp>
      <p:sp>
        <p:nvSpPr>
          <p:cNvPr id="9" name="Section 2 head">
            <a:extLst>
              <a:ext uri="{FF2B5EF4-FFF2-40B4-BE49-F238E27FC236}">
                <a16:creationId xmlns:a16="http://schemas.microsoft.com/office/drawing/2014/main" id="{7D5D2885-4592-76C9-D60A-1FBA7CA2C315}"/>
              </a:ext>
            </a:extLst>
          </p:cNvPr>
          <p:cNvSpPr txBox="1"/>
          <p:nvPr/>
        </p:nvSpPr>
        <p:spPr>
          <a:xfrm>
            <a:off x="0" y="6650518"/>
            <a:ext cx="9544235" cy="1295018"/>
          </a:xfrm>
          <a:prstGeom prst="rect">
            <a:avLst/>
          </a:prstGeom>
        </p:spPr>
        <p:txBody>
          <a:bodyPr vert="horz" wrap="square" lIns="0" tIns="58214" rIns="0" bIns="0" rtlCol="0">
            <a:spAutoFit/>
          </a:bodyPr>
          <a:lstStyle/>
          <a:p>
            <a:pPr marL="91440" algn="ctr">
              <a:spcBef>
                <a:spcPts val="459"/>
              </a:spcBef>
            </a:pPr>
            <a:r>
              <a:rPr lang="en-US" sz="2400" baseline="30000">
                <a:solidFill>
                  <a:prstClr val="white"/>
                </a:solidFill>
                <a:latin typeface="Calibri" panose="020F0502020204030204"/>
              </a:rPr>
              <a:t>1</a:t>
            </a:r>
            <a:r>
              <a:rPr lang="en-US" sz="2400">
                <a:solidFill>
                  <a:schemeClr val="bg1"/>
                </a:solidFill>
                <a:latin typeface="Avenir Next LT Pro" panose="020B0504020202020204" pitchFamily="34" charset="0"/>
                <a:cs typeface="AcuminProExtraCond-BlackItalic"/>
              </a:rPr>
              <a:t>Auburn University, USA</a:t>
            </a:r>
          </a:p>
          <a:p>
            <a:pPr marL="91440" algn="ctr">
              <a:spcBef>
                <a:spcPts val="459"/>
              </a:spcBef>
            </a:pPr>
            <a:r>
              <a:rPr lang="en-US" sz="2400" baseline="30000">
                <a:solidFill>
                  <a:prstClr val="white"/>
                </a:solidFill>
                <a:latin typeface="Calibri" panose="020F0502020204030204"/>
              </a:rPr>
              <a:t>2</a:t>
            </a:r>
            <a:r>
              <a:rPr lang="en-US" sz="2400">
                <a:solidFill>
                  <a:schemeClr val="bg1"/>
                </a:solidFill>
                <a:latin typeface="Avenir Next LT Pro" panose="020B0504020202020204" pitchFamily="34" charset="0"/>
                <a:cs typeface="AcuminProExtraCond-BlackItalic"/>
              </a:rPr>
              <a:t>Chiang Mai University, Thailand</a:t>
            </a:r>
          </a:p>
          <a:p>
            <a:pPr marL="91440" algn="ctr">
              <a:spcBef>
                <a:spcPts val="459"/>
              </a:spcBef>
            </a:pPr>
            <a:r>
              <a:rPr lang="en-US" sz="2400" baseline="30000">
                <a:solidFill>
                  <a:prstClr val="white"/>
                </a:solidFill>
                <a:latin typeface="Calibri" panose="020F0502020204030204"/>
              </a:rPr>
              <a:t>3</a:t>
            </a:r>
            <a:r>
              <a:rPr lang="en-US" sz="2400">
                <a:solidFill>
                  <a:schemeClr val="bg1"/>
                </a:solidFill>
                <a:latin typeface="Avenir Next LT Pro" panose="020B0504020202020204" pitchFamily="34" charset="0"/>
                <a:cs typeface="AcuminProExtraCond-BlackItalic"/>
              </a:rPr>
              <a:t>Gyeongkuk National University, Republic of Korea</a:t>
            </a:r>
          </a:p>
        </p:txBody>
      </p:sp>
      <p:sp>
        <p:nvSpPr>
          <p:cNvPr id="108" name="Section 3 text">
            <a:extLst>
              <a:ext uri="{FF2B5EF4-FFF2-40B4-BE49-F238E27FC236}">
                <a16:creationId xmlns:a16="http://schemas.microsoft.com/office/drawing/2014/main" id="{FED567D7-443A-CFA2-F91E-281E27D9CB9B}"/>
              </a:ext>
            </a:extLst>
          </p:cNvPr>
          <p:cNvSpPr txBox="1"/>
          <p:nvPr/>
        </p:nvSpPr>
        <p:spPr>
          <a:xfrm>
            <a:off x="36243" y="40454827"/>
            <a:ext cx="9544235" cy="1300978"/>
          </a:xfrm>
          <a:prstGeom prst="rect">
            <a:avLst/>
          </a:prstGeom>
        </p:spPr>
        <p:txBody>
          <a:bodyPr vert="horz" wrap="square" lIns="0" tIns="478644" rIns="0" bIns="0" rtlCol="0">
            <a:spAutoFit/>
          </a:bodyPr>
          <a:lstStyle/>
          <a:p>
            <a:pPr marL="43121" marR="146614">
              <a:lnSpc>
                <a:spcPct val="104600"/>
              </a:lnSpc>
              <a:spcBef>
                <a:spcPts val="2139"/>
              </a:spcBef>
            </a:pPr>
            <a:r>
              <a:rPr lang="en-US" sz="2600">
                <a:solidFill>
                  <a:srgbClr val="0B2341"/>
                </a:solidFill>
                <a:latin typeface="Avenir Next LT Pro Demi" panose="020B0704020202020204" pitchFamily="34" charset="0"/>
                <a:cs typeface="AcuminProSemiCond-Medium"/>
              </a:rPr>
              <a:t>Fig 3.</a:t>
            </a:r>
            <a:r>
              <a:rPr lang="en-US" sz="2600">
                <a:solidFill>
                  <a:srgbClr val="0B2341"/>
                </a:solidFill>
                <a:latin typeface="Avenir Next LT Pro" panose="020B0504020202020204" pitchFamily="34" charset="0"/>
                <a:cs typeface="AcuminProSemiCond-Medium"/>
              </a:rPr>
              <a:t> Population growth of Tropilaelaps and Varroa mites in honey bee colonies over a 2-month period.</a:t>
            </a:r>
          </a:p>
        </p:txBody>
      </p:sp>
      <p:sp>
        <p:nvSpPr>
          <p:cNvPr id="139" name="Section 3 text">
            <a:extLst>
              <a:ext uri="{FF2B5EF4-FFF2-40B4-BE49-F238E27FC236}">
                <a16:creationId xmlns:a16="http://schemas.microsoft.com/office/drawing/2014/main" id="{1339C2AB-E010-5492-21D3-B0D326B6A89C}"/>
              </a:ext>
            </a:extLst>
          </p:cNvPr>
          <p:cNvSpPr txBox="1"/>
          <p:nvPr/>
        </p:nvSpPr>
        <p:spPr>
          <a:xfrm>
            <a:off x="0" y="28667051"/>
            <a:ext cx="9601200" cy="2881026"/>
          </a:xfrm>
          <a:prstGeom prst="rect">
            <a:avLst/>
          </a:prstGeom>
        </p:spPr>
        <p:txBody>
          <a:bodyPr vert="horz" wrap="square" lIns="0" tIns="478644" rIns="0" bIns="0" rtlCol="0">
            <a:spAutoFit/>
          </a:bodyPr>
          <a:lstStyle/>
          <a:p>
            <a:pPr marL="91440" marR="146614">
              <a:lnSpc>
                <a:spcPct val="104600"/>
              </a:lnSpc>
              <a:spcBef>
                <a:spcPts val="933"/>
              </a:spcBef>
            </a:pPr>
            <a:r>
              <a:rPr lang="en-US" sz="3000">
                <a:solidFill>
                  <a:srgbClr val="0B2341"/>
                </a:solidFill>
                <a:latin typeface="Avenir Next LT Pro Demi" panose="020B0704020202020204" pitchFamily="34" charset="0"/>
                <a:cs typeface="AcuminProSemiCond-Medium"/>
              </a:rPr>
              <a:t>Objectives</a:t>
            </a:r>
          </a:p>
          <a:p>
            <a:pPr marL="605790" marR="146614" indent="-514350">
              <a:lnSpc>
                <a:spcPct val="104600"/>
              </a:lnSpc>
              <a:buAutoNum type="arabicParenR"/>
            </a:pPr>
            <a:r>
              <a:rPr lang="en-US" sz="3000">
                <a:solidFill>
                  <a:srgbClr val="0B2341"/>
                </a:solidFill>
                <a:latin typeface="Avenir Next LT Pro" panose="020B0504020202020204" pitchFamily="34" charset="77"/>
                <a:cs typeface="AcuminProSemiCond-Medium"/>
              </a:rPr>
              <a:t>Determine population growth rate of </a:t>
            </a:r>
            <a:r>
              <a:rPr lang="en-US" sz="3000" i="1">
                <a:solidFill>
                  <a:srgbClr val="0B2341"/>
                </a:solidFill>
                <a:latin typeface="Avenir Next LT Pro" panose="020B0504020202020204" pitchFamily="34" charset="77"/>
                <a:cs typeface="AcuminProSemiCond-Medium"/>
              </a:rPr>
              <a:t>Tropilaelaps mercedesae</a:t>
            </a:r>
            <a:r>
              <a:rPr lang="en-US" sz="3000">
                <a:solidFill>
                  <a:srgbClr val="0B2341"/>
                </a:solidFill>
                <a:latin typeface="Avenir Next LT Pro" panose="020B0504020202020204" pitchFamily="34" charset="77"/>
                <a:cs typeface="AcuminProSemiCond-Medium"/>
              </a:rPr>
              <a:t> mites in whole honey bee colonies</a:t>
            </a:r>
          </a:p>
          <a:p>
            <a:pPr marL="605790" marR="146614" indent="-514350">
              <a:lnSpc>
                <a:spcPct val="104600"/>
              </a:lnSpc>
              <a:buAutoNum type="arabicParenR"/>
            </a:pPr>
            <a:r>
              <a:rPr lang="en-US" sz="3000">
                <a:solidFill>
                  <a:srgbClr val="0B2341"/>
                </a:solidFill>
                <a:latin typeface="Avenir Next LT Pro" panose="020B0504020202020204" pitchFamily="34" charset="77"/>
                <a:cs typeface="AcuminProSemiCond-Medium"/>
              </a:rPr>
              <a:t>Compare </a:t>
            </a:r>
            <a:r>
              <a:rPr lang="en-US" sz="3000" i="1">
                <a:solidFill>
                  <a:srgbClr val="0B2341"/>
                </a:solidFill>
                <a:latin typeface="Avenir Next LT Pro" panose="020B0504020202020204" pitchFamily="34" charset="77"/>
                <a:cs typeface="AcuminProSemiCond-Medium"/>
              </a:rPr>
              <a:t>Tropilaelaps mercedesae</a:t>
            </a:r>
            <a:r>
              <a:rPr lang="en-US" sz="3000">
                <a:solidFill>
                  <a:srgbClr val="0B2341"/>
                </a:solidFill>
                <a:latin typeface="Avenir Next LT Pro" panose="020B0504020202020204" pitchFamily="34" charset="77"/>
                <a:cs typeface="AcuminProSemiCond-Medium"/>
              </a:rPr>
              <a:t> population growth to that of </a:t>
            </a:r>
            <a:r>
              <a:rPr lang="en-US" sz="3000" i="1">
                <a:solidFill>
                  <a:srgbClr val="0B2341"/>
                </a:solidFill>
                <a:latin typeface="Avenir Next LT Pro" panose="020B0504020202020204" pitchFamily="34" charset="77"/>
                <a:cs typeface="AcuminProSemiCond-Medium"/>
              </a:rPr>
              <a:t>Varroa destructor</a:t>
            </a:r>
          </a:p>
        </p:txBody>
      </p:sp>
      <p:sp>
        <p:nvSpPr>
          <p:cNvPr id="140" name="Section 3 text">
            <a:extLst>
              <a:ext uri="{FF2B5EF4-FFF2-40B4-BE49-F238E27FC236}">
                <a16:creationId xmlns:a16="http://schemas.microsoft.com/office/drawing/2014/main" id="{17E493E3-36B3-0A2C-DCA1-807F2F8A4D86}"/>
              </a:ext>
            </a:extLst>
          </p:cNvPr>
          <p:cNvSpPr txBox="1"/>
          <p:nvPr/>
        </p:nvSpPr>
        <p:spPr>
          <a:xfrm>
            <a:off x="-1" y="31626233"/>
            <a:ext cx="9601201" cy="1094961"/>
          </a:xfrm>
          <a:prstGeom prst="rect">
            <a:avLst/>
          </a:prstGeom>
        </p:spPr>
        <p:txBody>
          <a:bodyPr vert="horz" wrap="square" lIns="0" tIns="478644" rIns="0" bIns="0" rtlCol="0">
            <a:spAutoFit/>
          </a:bodyPr>
          <a:lstStyle/>
          <a:p>
            <a:pPr marL="43121" marR="146614">
              <a:lnSpc>
                <a:spcPct val="104600"/>
              </a:lnSpc>
              <a:spcBef>
                <a:spcPts val="933"/>
              </a:spcBef>
            </a:pPr>
            <a:r>
              <a:rPr lang="en-US" sz="4000" i="1">
                <a:solidFill>
                  <a:srgbClr val="0B2341"/>
                </a:solidFill>
                <a:latin typeface="Avenir Next LT Pro Demi" panose="020B0704020202020204" pitchFamily="34" charset="0"/>
                <a:cs typeface="AcuminProSemiCond-Medium"/>
              </a:rPr>
              <a:t>Response variables</a:t>
            </a:r>
          </a:p>
        </p:txBody>
      </p:sp>
      <p:sp>
        <p:nvSpPr>
          <p:cNvPr id="142" name="Section 3 text">
            <a:extLst>
              <a:ext uri="{FF2B5EF4-FFF2-40B4-BE49-F238E27FC236}">
                <a16:creationId xmlns:a16="http://schemas.microsoft.com/office/drawing/2014/main" id="{904488BF-7D50-CCDE-AE51-8EF863A8B99D}"/>
              </a:ext>
            </a:extLst>
          </p:cNvPr>
          <p:cNvSpPr txBox="1"/>
          <p:nvPr/>
        </p:nvSpPr>
        <p:spPr>
          <a:xfrm>
            <a:off x="0" y="27304907"/>
            <a:ext cx="9544235" cy="1300978"/>
          </a:xfrm>
          <a:prstGeom prst="rect">
            <a:avLst/>
          </a:prstGeom>
        </p:spPr>
        <p:txBody>
          <a:bodyPr vert="horz" wrap="square" lIns="0" tIns="478644" rIns="0" bIns="0" rtlCol="0">
            <a:spAutoFit/>
          </a:bodyPr>
          <a:lstStyle/>
          <a:p>
            <a:pPr marL="91440" marR="146614">
              <a:lnSpc>
                <a:spcPct val="104600"/>
              </a:lnSpc>
              <a:spcBef>
                <a:spcPts val="2139"/>
              </a:spcBef>
            </a:pPr>
            <a:r>
              <a:rPr lang="en-US" sz="2600" b="1">
                <a:solidFill>
                  <a:srgbClr val="0B2341"/>
                </a:solidFill>
                <a:latin typeface="Avenir Next LT Pro" panose="020B0504020202020204" pitchFamily="34" charset="0"/>
                <a:cs typeface="AcuminProSemiCond-Medium"/>
              </a:rPr>
              <a:t>Fig 2.</a:t>
            </a:r>
            <a:r>
              <a:rPr lang="en-US" sz="2600">
                <a:solidFill>
                  <a:srgbClr val="0B2341"/>
                </a:solidFill>
                <a:latin typeface="Avenir Next LT Pro" panose="020B0504020202020204" pitchFamily="34" charset="0"/>
                <a:cs typeface="AcuminProSemiCond-Medium"/>
              </a:rPr>
              <a:t> Experimental design flow chart. Two investigations were conducted in Thailand and one was conducted in Korea.</a:t>
            </a:r>
          </a:p>
        </p:txBody>
      </p:sp>
      <p:sp>
        <p:nvSpPr>
          <p:cNvPr id="155" name="Section 2 head">
            <a:extLst>
              <a:ext uri="{FF2B5EF4-FFF2-40B4-BE49-F238E27FC236}">
                <a16:creationId xmlns:a16="http://schemas.microsoft.com/office/drawing/2014/main" id="{5011C0EE-C002-5B80-09D0-B2FE8D9CBDFF}"/>
              </a:ext>
            </a:extLst>
          </p:cNvPr>
          <p:cNvSpPr txBox="1"/>
          <p:nvPr/>
        </p:nvSpPr>
        <p:spPr>
          <a:xfrm>
            <a:off x="-1" y="34271925"/>
            <a:ext cx="9632051" cy="674336"/>
          </a:xfrm>
          <a:prstGeom prst="rect">
            <a:avLst/>
          </a:prstGeom>
        </p:spPr>
        <p:txBody>
          <a:bodyPr vert="horz" wrap="square" lIns="0" tIns="58214" rIns="0" bIns="0" rtlCol="0">
            <a:spAutoFit/>
          </a:bodyPr>
          <a:lstStyle/>
          <a:p>
            <a:pPr marL="43121">
              <a:spcBef>
                <a:spcPts val="459"/>
              </a:spcBef>
            </a:pPr>
            <a:r>
              <a:rPr lang="en-US" sz="4000" b="1" i="1">
                <a:solidFill>
                  <a:srgbClr val="0B2341"/>
                </a:solidFill>
                <a:latin typeface="Avenir Next LT Pro Demi" panose="020B0504020202020204" pitchFamily="34" charset="77"/>
                <a:cs typeface="AcuminProExtraCond-BlackItalic"/>
              </a:rPr>
              <a:t>Results and discussion</a:t>
            </a:r>
            <a:endParaRPr sz="4000" b="1" i="1">
              <a:solidFill>
                <a:srgbClr val="0B2341"/>
              </a:solidFill>
              <a:latin typeface="Avenir Next LT Pro Demi" panose="020B0504020202020204" pitchFamily="34" charset="77"/>
              <a:cs typeface="AcuminProExtraCond-BlackItalic"/>
            </a:endParaRPr>
          </a:p>
        </p:txBody>
      </p:sp>
      <p:sp>
        <p:nvSpPr>
          <p:cNvPr id="156" name="Section 2 head">
            <a:extLst>
              <a:ext uri="{FF2B5EF4-FFF2-40B4-BE49-F238E27FC236}">
                <a16:creationId xmlns:a16="http://schemas.microsoft.com/office/drawing/2014/main" id="{CBEB2CA9-BF8D-E210-BBC8-AC63B1330359}"/>
              </a:ext>
            </a:extLst>
          </p:cNvPr>
          <p:cNvSpPr txBox="1"/>
          <p:nvPr/>
        </p:nvSpPr>
        <p:spPr>
          <a:xfrm>
            <a:off x="-1" y="47364427"/>
            <a:ext cx="3775093" cy="674336"/>
          </a:xfrm>
          <a:prstGeom prst="rect">
            <a:avLst/>
          </a:prstGeom>
        </p:spPr>
        <p:txBody>
          <a:bodyPr vert="horz" wrap="square" lIns="0" tIns="58214" rIns="0" bIns="0" rtlCol="0">
            <a:spAutoFit/>
          </a:bodyPr>
          <a:lstStyle/>
          <a:p>
            <a:pPr marL="91440">
              <a:spcBef>
                <a:spcPts val="459"/>
              </a:spcBef>
            </a:pPr>
            <a:r>
              <a:rPr lang="en-US" sz="4000" b="1" i="1">
                <a:solidFill>
                  <a:srgbClr val="0B2341"/>
                </a:solidFill>
                <a:latin typeface="Avenir Next LT Pro Demi" panose="020B0504020202020204" pitchFamily="34" charset="77"/>
                <a:cs typeface="AcuminProExtraCond-BlackItalic"/>
              </a:rPr>
              <a:t>References</a:t>
            </a:r>
            <a:endParaRPr sz="4000" b="1" i="1">
              <a:solidFill>
                <a:srgbClr val="0B2341"/>
              </a:solidFill>
              <a:latin typeface="Avenir Next LT Pro Demi" panose="020B0504020202020204" pitchFamily="34" charset="77"/>
              <a:cs typeface="AcuminProExtraCond-BlackItalic"/>
            </a:endParaRPr>
          </a:p>
        </p:txBody>
      </p:sp>
      <p:sp>
        <p:nvSpPr>
          <p:cNvPr id="159" name="Section 3 text">
            <a:extLst>
              <a:ext uri="{FF2B5EF4-FFF2-40B4-BE49-F238E27FC236}">
                <a16:creationId xmlns:a16="http://schemas.microsoft.com/office/drawing/2014/main" id="{A4E35937-EE6D-4A66-DDAA-9DEA5CC8B597}"/>
              </a:ext>
            </a:extLst>
          </p:cNvPr>
          <p:cNvSpPr txBox="1"/>
          <p:nvPr/>
        </p:nvSpPr>
        <p:spPr>
          <a:xfrm>
            <a:off x="20722" y="41722233"/>
            <a:ext cx="9556526" cy="5561247"/>
          </a:xfrm>
          <a:prstGeom prst="rect">
            <a:avLst/>
          </a:prstGeom>
        </p:spPr>
        <p:txBody>
          <a:bodyPr vert="horz" wrap="square" lIns="0" tIns="478644" rIns="0" bIns="0" rtlCol="0">
            <a:spAutoFit/>
          </a:bodyPr>
          <a:lstStyle/>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We found a daily rate of population increase for Tropilaelaps of 0.042, whereas Varroa populations generally increase at a rate of 0.021 (Martin, 1998)</a:t>
            </a:r>
          </a:p>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Extrapolating to a beekeeping year, we predict that Tropilaelaps mites cause substantial problems after only 3-6 months, whereas Varroa mites take about 9 months to rise to damaging levels</a:t>
            </a:r>
          </a:p>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Predictions of Tropilaelaps population growth will help prepare responses to new incursions and prepare management guidance for beekeepers</a:t>
            </a:r>
          </a:p>
        </p:txBody>
      </p:sp>
      <p:pic>
        <p:nvPicPr>
          <p:cNvPr id="3" name="Picture 2">
            <a:extLst>
              <a:ext uri="{FF2B5EF4-FFF2-40B4-BE49-F238E27FC236}">
                <a16:creationId xmlns:a16="http://schemas.microsoft.com/office/drawing/2014/main" id="{49D278AB-4AF3-D0BF-68A8-6ED4A5E2C58C}"/>
              </a:ext>
            </a:extLst>
          </p:cNvPr>
          <p:cNvPicPr>
            <a:picLocks noChangeAspect="1"/>
          </p:cNvPicPr>
          <p:nvPr/>
        </p:nvPicPr>
        <p:blipFill>
          <a:blip r:embed="rId4"/>
          <a:stretch>
            <a:fillRect/>
          </a:stretch>
        </p:blipFill>
        <p:spPr>
          <a:xfrm>
            <a:off x="124010" y="304529"/>
            <a:ext cx="9420225" cy="1437273"/>
          </a:xfrm>
          <a:prstGeom prst="rect">
            <a:avLst/>
          </a:prstGeom>
        </p:spPr>
      </p:pic>
      <p:sp>
        <p:nvSpPr>
          <p:cNvPr id="7" name="Section 2 head">
            <a:extLst>
              <a:ext uri="{FF2B5EF4-FFF2-40B4-BE49-F238E27FC236}">
                <a16:creationId xmlns:a16="http://schemas.microsoft.com/office/drawing/2014/main" id="{8369329F-70EB-6CE4-8F5B-E5FCF507DA77}"/>
              </a:ext>
            </a:extLst>
          </p:cNvPr>
          <p:cNvSpPr txBox="1"/>
          <p:nvPr/>
        </p:nvSpPr>
        <p:spPr>
          <a:xfrm>
            <a:off x="-1" y="22426702"/>
            <a:ext cx="9601201" cy="674336"/>
          </a:xfrm>
          <a:prstGeom prst="rect">
            <a:avLst/>
          </a:prstGeom>
        </p:spPr>
        <p:txBody>
          <a:bodyPr vert="horz" wrap="square" lIns="0" tIns="58214" rIns="0" bIns="0" rtlCol="0">
            <a:spAutoFit/>
          </a:bodyPr>
          <a:lstStyle/>
          <a:p>
            <a:pPr marL="91440">
              <a:spcBef>
                <a:spcPts val="459"/>
              </a:spcBef>
            </a:pPr>
            <a:r>
              <a:rPr lang="en-US" sz="4000" b="1" i="1">
                <a:solidFill>
                  <a:srgbClr val="0B2341"/>
                </a:solidFill>
                <a:latin typeface="Avenir Next LT Pro Demi" panose="020B0504020202020204" pitchFamily="34" charset="77"/>
                <a:cs typeface="AcuminProExtraCond-BlackItalic"/>
              </a:rPr>
              <a:t>Experimental design</a:t>
            </a:r>
            <a:endParaRPr sz="4000" b="1" i="1">
              <a:solidFill>
                <a:srgbClr val="0B2341"/>
              </a:solidFill>
              <a:latin typeface="Avenir Next LT Pro Demi" panose="020B0504020202020204" pitchFamily="34" charset="77"/>
              <a:cs typeface="AcuminProExtraCond-BlackItalic"/>
            </a:endParaRPr>
          </a:p>
        </p:txBody>
      </p:sp>
      <p:sp>
        <p:nvSpPr>
          <p:cNvPr id="12" name="Section 3 text">
            <a:extLst>
              <a:ext uri="{FF2B5EF4-FFF2-40B4-BE49-F238E27FC236}">
                <a16:creationId xmlns:a16="http://schemas.microsoft.com/office/drawing/2014/main" id="{4CE02D38-46D1-73A8-FDF3-C44BFF1D313D}"/>
              </a:ext>
            </a:extLst>
          </p:cNvPr>
          <p:cNvSpPr txBox="1"/>
          <p:nvPr/>
        </p:nvSpPr>
        <p:spPr>
          <a:xfrm>
            <a:off x="-1" y="32488404"/>
            <a:ext cx="9473117" cy="1426782"/>
          </a:xfrm>
          <a:prstGeom prst="rect">
            <a:avLst/>
          </a:prstGeom>
        </p:spPr>
        <p:txBody>
          <a:bodyPr vert="horz" wrap="square" lIns="0" tIns="478644" rIns="0" bIns="0" rtlCol="0">
            <a:spAutoFit/>
          </a:bodyPr>
          <a:lstStyle/>
          <a:p>
            <a:pPr marL="571500" marR="146614" indent="-342900">
              <a:lnSpc>
                <a:spcPct val="104600"/>
              </a:lnSpc>
              <a:spcBef>
                <a:spcPts val="1000"/>
              </a:spcBef>
              <a:buFont typeface="Arial" panose="020B0604020202020204" pitchFamily="34" charset="0"/>
              <a:buChar char="•"/>
            </a:pPr>
            <a:r>
              <a:rPr lang="en-US" sz="3000">
                <a:solidFill>
                  <a:srgbClr val="0B2341"/>
                </a:solidFill>
                <a:latin typeface="Avenir Next LT Pro" panose="020B0504020202020204" pitchFamily="34" charset="77"/>
                <a:cs typeface="AcuminProSemiCond-Medium"/>
              </a:rPr>
              <a:t>Population of </a:t>
            </a:r>
            <a:r>
              <a:rPr lang="en-US" sz="3000" i="1">
                <a:solidFill>
                  <a:srgbClr val="0B2341"/>
                </a:solidFill>
                <a:latin typeface="Avenir Next LT Pro" panose="020B0504020202020204" pitchFamily="34" charset="77"/>
                <a:cs typeface="AcuminProSemiCond-Medium"/>
              </a:rPr>
              <a:t>Tropilaelaps mercedesae</a:t>
            </a:r>
            <a:r>
              <a:rPr lang="en-US" sz="3000">
                <a:solidFill>
                  <a:srgbClr val="0B2341"/>
                </a:solidFill>
                <a:latin typeface="Avenir Next LT Pro" panose="020B0504020202020204" pitchFamily="34" charset="77"/>
                <a:cs typeface="AcuminProSemiCond-Medium"/>
              </a:rPr>
              <a:t> and </a:t>
            </a:r>
            <a:br>
              <a:rPr lang="en-US" sz="3000">
                <a:solidFill>
                  <a:srgbClr val="0B2341"/>
                </a:solidFill>
                <a:latin typeface="Avenir Next LT Pro" panose="020B0504020202020204" pitchFamily="34" charset="77"/>
                <a:cs typeface="AcuminProSemiCond-Medium"/>
              </a:rPr>
            </a:br>
            <a:r>
              <a:rPr lang="en-US" sz="3000" i="1">
                <a:solidFill>
                  <a:srgbClr val="0B2341"/>
                </a:solidFill>
                <a:latin typeface="Avenir Next LT Pro" panose="020B0504020202020204" pitchFamily="34" charset="77"/>
                <a:cs typeface="AcuminProSemiCond-Medium"/>
              </a:rPr>
              <a:t>Varroa destructor </a:t>
            </a:r>
            <a:r>
              <a:rPr lang="en-US" sz="3000">
                <a:solidFill>
                  <a:srgbClr val="0B2341"/>
                </a:solidFill>
                <a:latin typeface="Avenir Next LT Pro" panose="020B0504020202020204" pitchFamily="34" charset="77"/>
                <a:cs typeface="AcuminProSemiCond-Medium"/>
              </a:rPr>
              <a:t>mites per colony</a:t>
            </a:r>
          </a:p>
        </p:txBody>
      </p:sp>
      <p:sp>
        <p:nvSpPr>
          <p:cNvPr id="15" name="Section 2 head">
            <a:extLst>
              <a:ext uri="{FF2B5EF4-FFF2-40B4-BE49-F238E27FC236}">
                <a16:creationId xmlns:a16="http://schemas.microsoft.com/office/drawing/2014/main" id="{96E65B77-71F8-5FF7-0263-64D2447C493E}"/>
              </a:ext>
            </a:extLst>
          </p:cNvPr>
          <p:cNvSpPr txBox="1"/>
          <p:nvPr/>
        </p:nvSpPr>
        <p:spPr>
          <a:xfrm>
            <a:off x="4700313" y="47457892"/>
            <a:ext cx="3775093" cy="674336"/>
          </a:xfrm>
          <a:prstGeom prst="rect">
            <a:avLst/>
          </a:prstGeom>
        </p:spPr>
        <p:txBody>
          <a:bodyPr vert="horz" wrap="square" lIns="0" tIns="58214" rIns="0" bIns="0" rtlCol="0">
            <a:spAutoFit/>
          </a:bodyPr>
          <a:lstStyle/>
          <a:p>
            <a:pPr marL="91440">
              <a:spcBef>
                <a:spcPts val="459"/>
              </a:spcBef>
            </a:pPr>
            <a:r>
              <a:rPr lang="en-US" sz="4000" b="1" i="1">
                <a:solidFill>
                  <a:srgbClr val="0B2341"/>
                </a:solidFill>
                <a:latin typeface="Avenir Next LT Pro Demi" panose="020B0504020202020204" pitchFamily="34" charset="77"/>
                <a:cs typeface="AcuminProExtraCond-BlackItalic"/>
              </a:rPr>
              <a:t>Funding</a:t>
            </a:r>
            <a:endParaRPr sz="4000" b="1" i="1">
              <a:solidFill>
                <a:srgbClr val="0B2341"/>
              </a:solidFill>
              <a:latin typeface="Avenir Next LT Pro Demi" panose="020B0504020202020204" pitchFamily="34" charset="77"/>
              <a:cs typeface="AcuminProExtraCond-BlackItalic"/>
            </a:endParaRPr>
          </a:p>
        </p:txBody>
      </p:sp>
      <p:sp>
        <p:nvSpPr>
          <p:cNvPr id="16" name="Rectangle 15" descr="Diagram showing experimental design. To estimate the whole-colony populations of the honey bee parasitic mites Tropilaelaps and Varroa, the visually estimated number of honey bee young was multiplied by the infestation rate of honey bee young by both mites. Mite population was estimated at the start and end of observation periods to determine the fold-increase of Tropilaelaps and Varroa populations.">
            <a:extLst>
              <a:ext uri="{FF2B5EF4-FFF2-40B4-BE49-F238E27FC236}">
                <a16:creationId xmlns:a16="http://schemas.microsoft.com/office/drawing/2014/main" id="{6BAF72CA-A359-5AEA-E9D6-AB9BE9A88CEF}"/>
              </a:ext>
            </a:extLst>
          </p:cNvPr>
          <p:cNvSpPr/>
          <p:nvPr/>
        </p:nvSpPr>
        <p:spPr>
          <a:xfrm>
            <a:off x="0" y="23352399"/>
            <a:ext cx="9601200" cy="43012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Population growth curves for Tropilaelaps and Varroa mites determined from field data. Based on data from 3 studies (Tropilaelaps) and 1 study (Varroa), the fold-increase of populations was predicted for a 2-month period. Tropilaelaps populations were predicted to rise 5.8-fold, 12.1-fold, and 25.8-fold; Varroa populations were predicted to rise 3.1-fold.&#10;&#10;">
            <a:extLst>
              <a:ext uri="{FF2B5EF4-FFF2-40B4-BE49-F238E27FC236}">
                <a16:creationId xmlns:a16="http://schemas.microsoft.com/office/drawing/2014/main" id="{1327D49F-B8AF-67D9-8F53-D2EE194623E6}"/>
              </a:ext>
            </a:extLst>
          </p:cNvPr>
          <p:cNvSpPr/>
          <p:nvPr/>
        </p:nvSpPr>
        <p:spPr>
          <a:xfrm>
            <a:off x="124010" y="35113412"/>
            <a:ext cx="9349106" cy="5625873"/>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CB927A3-2EB3-0FE1-1CA8-2442311D5C90}"/>
              </a:ext>
            </a:extLst>
          </p:cNvPr>
          <p:cNvSpPr/>
          <p:nvPr/>
        </p:nvSpPr>
        <p:spPr>
          <a:xfrm>
            <a:off x="5386986" y="24570505"/>
            <a:ext cx="4086130" cy="28895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44773E27-7A73-8159-D0FC-7C225C2ECA7B}"/>
              </a:ext>
            </a:extLst>
          </p:cNvPr>
          <p:cNvPicPr>
            <a:picLocks noChangeAspect="1"/>
          </p:cNvPicPr>
          <p:nvPr/>
        </p:nvPicPr>
        <p:blipFill>
          <a:blip r:embed="rId5"/>
          <a:srcRect l="10162" t="1" b="10244"/>
          <a:stretch/>
        </p:blipFill>
        <p:spPr>
          <a:xfrm>
            <a:off x="6228958" y="24679580"/>
            <a:ext cx="3148013" cy="2245950"/>
          </a:xfrm>
          <a:prstGeom prst="rect">
            <a:avLst/>
          </a:prstGeom>
        </p:spPr>
      </p:pic>
      <p:sp>
        <p:nvSpPr>
          <p:cNvPr id="8" name="TextBox 7">
            <a:extLst>
              <a:ext uri="{FF2B5EF4-FFF2-40B4-BE49-F238E27FC236}">
                <a16:creationId xmlns:a16="http://schemas.microsoft.com/office/drawing/2014/main" id="{17CCBB94-BA0E-2B3C-0EAD-692F3CEB4032}"/>
              </a:ext>
            </a:extLst>
          </p:cNvPr>
          <p:cNvSpPr txBox="1"/>
          <p:nvPr/>
        </p:nvSpPr>
        <p:spPr>
          <a:xfrm rot="16200000">
            <a:off x="5110834" y="25521156"/>
            <a:ext cx="1397627" cy="646331"/>
          </a:xfrm>
          <a:prstGeom prst="rect">
            <a:avLst/>
          </a:prstGeom>
          <a:noFill/>
        </p:spPr>
        <p:txBody>
          <a:bodyPr wrap="none" rtlCol="0">
            <a:spAutoFit/>
          </a:bodyPr>
          <a:lstStyle/>
          <a:p>
            <a:pPr algn="ctr"/>
            <a:r>
              <a:rPr lang="en-US" i="1"/>
              <a:t>Tropilaelaps</a:t>
            </a:r>
            <a:br>
              <a:rPr lang="en-US" i="1"/>
            </a:br>
            <a:r>
              <a:rPr lang="en-US"/>
              <a:t>population</a:t>
            </a:r>
          </a:p>
        </p:txBody>
      </p:sp>
      <p:sp>
        <p:nvSpPr>
          <p:cNvPr id="10" name="TextBox 9">
            <a:extLst>
              <a:ext uri="{FF2B5EF4-FFF2-40B4-BE49-F238E27FC236}">
                <a16:creationId xmlns:a16="http://schemas.microsoft.com/office/drawing/2014/main" id="{CA2CBD2A-A70D-ED42-5EA9-06705346420A}"/>
              </a:ext>
            </a:extLst>
          </p:cNvPr>
          <p:cNvSpPr txBox="1"/>
          <p:nvPr/>
        </p:nvSpPr>
        <p:spPr>
          <a:xfrm>
            <a:off x="8177633" y="27036334"/>
            <a:ext cx="569387" cy="369332"/>
          </a:xfrm>
          <a:prstGeom prst="rect">
            <a:avLst/>
          </a:prstGeom>
          <a:noFill/>
        </p:spPr>
        <p:txBody>
          <a:bodyPr wrap="none" rtlCol="0">
            <a:spAutoFit/>
          </a:bodyPr>
          <a:lstStyle/>
          <a:p>
            <a:r>
              <a:rPr lang="en-US"/>
              <a:t>End</a:t>
            </a:r>
          </a:p>
        </p:txBody>
      </p:sp>
      <p:sp>
        <p:nvSpPr>
          <p:cNvPr id="11" name="TextBox 10">
            <a:extLst>
              <a:ext uri="{FF2B5EF4-FFF2-40B4-BE49-F238E27FC236}">
                <a16:creationId xmlns:a16="http://schemas.microsoft.com/office/drawing/2014/main" id="{8AF9B27F-CB24-3A56-CF86-A49BFECB8A8B}"/>
              </a:ext>
            </a:extLst>
          </p:cNvPr>
          <p:cNvSpPr txBox="1"/>
          <p:nvPr/>
        </p:nvSpPr>
        <p:spPr>
          <a:xfrm>
            <a:off x="6853237" y="27056646"/>
            <a:ext cx="664669" cy="369332"/>
          </a:xfrm>
          <a:prstGeom prst="rect">
            <a:avLst/>
          </a:prstGeom>
          <a:noFill/>
        </p:spPr>
        <p:txBody>
          <a:bodyPr wrap="none" rtlCol="0">
            <a:spAutoFit/>
          </a:bodyPr>
          <a:lstStyle/>
          <a:p>
            <a:r>
              <a:rPr lang="en-US"/>
              <a:t>Start</a:t>
            </a:r>
          </a:p>
        </p:txBody>
      </p:sp>
      <p:sp>
        <p:nvSpPr>
          <p:cNvPr id="14" name="TextBox 13">
            <a:extLst>
              <a:ext uri="{FF2B5EF4-FFF2-40B4-BE49-F238E27FC236}">
                <a16:creationId xmlns:a16="http://schemas.microsoft.com/office/drawing/2014/main" id="{AFD07019-A7A2-F73C-727C-D4D96D099278}"/>
              </a:ext>
            </a:extLst>
          </p:cNvPr>
          <p:cNvSpPr txBox="1"/>
          <p:nvPr/>
        </p:nvSpPr>
        <p:spPr>
          <a:xfrm>
            <a:off x="179253" y="23509663"/>
            <a:ext cx="5021727" cy="830997"/>
          </a:xfrm>
          <a:prstGeom prst="rect">
            <a:avLst/>
          </a:prstGeom>
          <a:noFill/>
        </p:spPr>
        <p:txBody>
          <a:bodyPr wrap="square" rtlCol="0">
            <a:spAutoFit/>
          </a:bodyPr>
          <a:lstStyle/>
          <a:p>
            <a:r>
              <a:rPr lang="en-US" sz="2400">
                <a:solidFill>
                  <a:schemeClr val="bg1"/>
                </a:solidFill>
              </a:rPr>
              <a:t>Whole-colony </a:t>
            </a:r>
            <a:r>
              <a:rPr lang="en-US" sz="2400" i="1">
                <a:solidFill>
                  <a:schemeClr val="bg1"/>
                </a:solidFill>
              </a:rPr>
              <a:t>Tropilaelaps</a:t>
            </a:r>
            <a:r>
              <a:rPr lang="en-US" sz="2400">
                <a:solidFill>
                  <a:schemeClr val="bg1"/>
                </a:solidFill>
              </a:rPr>
              <a:t> and </a:t>
            </a:r>
            <a:r>
              <a:rPr lang="en-US" sz="2400" i="1">
                <a:solidFill>
                  <a:schemeClr val="bg1"/>
                </a:solidFill>
              </a:rPr>
              <a:t>Varroa</a:t>
            </a:r>
            <a:r>
              <a:rPr lang="en-US" sz="2400">
                <a:solidFill>
                  <a:schemeClr val="bg1"/>
                </a:solidFill>
              </a:rPr>
              <a:t> populations determined as: </a:t>
            </a:r>
            <a:endParaRPr lang="en-US" sz="2400" baseline="30000">
              <a:solidFill>
                <a:schemeClr val="bg1"/>
              </a:solidFill>
            </a:endParaRPr>
          </a:p>
        </p:txBody>
      </p:sp>
      <p:grpSp>
        <p:nvGrpSpPr>
          <p:cNvPr id="19" name="Group 18">
            <a:extLst>
              <a:ext uri="{FF2B5EF4-FFF2-40B4-BE49-F238E27FC236}">
                <a16:creationId xmlns:a16="http://schemas.microsoft.com/office/drawing/2014/main" id="{18DF7C5A-7232-7D1A-C329-885CD9330D90}"/>
              </a:ext>
            </a:extLst>
          </p:cNvPr>
          <p:cNvGrpSpPr/>
          <p:nvPr/>
        </p:nvGrpSpPr>
        <p:grpSpPr>
          <a:xfrm>
            <a:off x="260745" y="24610243"/>
            <a:ext cx="1626800" cy="879141"/>
            <a:chOff x="4699644" y="3459406"/>
            <a:chExt cx="3019031" cy="1631519"/>
          </a:xfrm>
        </p:grpSpPr>
        <p:pic>
          <p:nvPicPr>
            <p:cNvPr id="20" name="Picture 19" descr="A bee hive with a bee in it&#10;&#10;Description automatically generated">
              <a:extLst>
                <a:ext uri="{FF2B5EF4-FFF2-40B4-BE49-F238E27FC236}">
                  <a16:creationId xmlns:a16="http://schemas.microsoft.com/office/drawing/2014/main" id="{E9223E78-1413-4ED5-D069-4C87561A70DE}"/>
                </a:ext>
              </a:extLst>
            </p:cNvPr>
            <p:cNvPicPr>
              <a:picLocks noChangeAspect="1"/>
            </p:cNvPicPr>
            <p:nvPr/>
          </p:nvPicPr>
          <p:blipFill>
            <a:blip r:embed="rId6"/>
            <a:srcRect l="816" t="18514" r="8729" b="16308"/>
            <a:stretch/>
          </p:blipFill>
          <p:spPr>
            <a:xfrm>
              <a:off x="4699644" y="3459406"/>
              <a:ext cx="3019031" cy="1631519"/>
            </a:xfrm>
            <a:prstGeom prst="rect">
              <a:avLst/>
            </a:prstGeom>
          </p:spPr>
        </p:pic>
        <p:sp>
          <p:nvSpPr>
            <p:cNvPr id="21" name="Freeform 20">
              <a:extLst>
                <a:ext uri="{FF2B5EF4-FFF2-40B4-BE49-F238E27FC236}">
                  <a16:creationId xmlns:a16="http://schemas.microsoft.com/office/drawing/2014/main" id="{3DC7E78E-E5C9-70B2-B233-1CA901DD0521}"/>
                </a:ext>
              </a:extLst>
            </p:cNvPr>
            <p:cNvSpPr/>
            <p:nvPr/>
          </p:nvSpPr>
          <p:spPr>
            <a:xfrm>
              <a:off x="5318876" y="3860024"/>
              <a:ext cx="1961423" cy="1005142"/>
            </a:xfrm>
            <a:custGeom>
              <a:avLst/>
              <a:gdLst>
                <a:gd name="connsiteX0" fmla="*/ 20941 w 1961423"/>
                <a:gd name="connsiteY0" fmla="*/ 376929 h 1005142"/>
                <a:gd name="connsiteX1" fmla="*/ 125643 w 1961423"/>
                <a:gd name="connsiteY1" fmla="*/ 300147 h 1005142"/>
                <a:gd name="connsiteX2" fmla="*/ 90742 w 1961423"/>
                <a:gd name="connsiteY2" fmla="*/ 223365 h 1005142"/>
                <a:gd name="connsiteX3" fmla="*/ 481631 w 1961423"/>
                <a:gd name="connsiteY3" fmla="*/ 90742 h 1005142"/>
                <a:gd name="connsiteX4" fmla="*/ 795738 w 1961423"/>
                <a:gd name="connsiteY4" fmla="*/ 34901 h 1005142"/>
                <a:gd name="connsiteX5" fmla="*/ 1193606 w 1961423"/>
                <a:gd name="connsiteY5" fmla="*/ 0 h 1005142"/>
                <a:gd name="connsiteX6" fmla="*/ 1514693 w 1961423"/>
                <a:gd name="connsiteY6" fmla="*/ 55842 h 1005142"/>
                <a:gd name="connsiteX7" fmla="*/ 1752019 w 1961423"/>
                <a:gd name="connsiteY7" fmla="*/ 167524 h 1005142"/>
                <a:gd name="connsiteX8" fmla="*/ 1926522 w 1961423"/>
                <a:gd name="connsiteY8" fmla="*/ 335048 h 1005142"/>
                <a:gd name="connsiteX9" fmla="*/ 1961423 w 1961423"/>
                <a:gd name="connsiteY9" fmla="*/ 439750 h 1005142"/>
                <a:gd name="connsiteX10" fmla="*/ 1856721 w 1961423"/>
                <a:gd name="connsiteY10" fmla="*/ 677075 h 1005142"/>
                <a:gd name="connsiteX11" fmla="*/ 1905582 w 1961423"/>
                <a:gd name="connsiteY11" fmla="*/ 851579 h 1005142"/>
                <a:gd name="connsiteX12" fmla="*/ 1689197 w 1961423"/>
                <a:gd name="connsiteY12" fmla="*/ 928361 h 1005142"/>
                <a:gd name="connsiteX13" fmla="*/ 1284348 w 1961423"/>
                <a:gd name="connsiteY13" fmla="*/ 1005142 h 1005142"/>
                <a:gd name="connsiteX14" fmla="*/ 1123805 w 1961423"/>
                <a:gd name="connsiteY14" fmla="*/ 991182 h 1005142"/>
                <a:gd name="connsiteX15" fmla="*/ 970242 w 1961423"/>
                <a:gd name="connsiteY15" fmla="*/ 928361 h 1005142"/>
                <a:gd name="connsiteX16" fmla="*/ 523512 w 1961423"/>
                <a:gd name="connsiteY16" fmla="*/ 963261 h 1005142"/>
                <a:gd name="connsiteX17" fmla="*/ 474651 w 1961423"/>
                <a:gd name="connsiteY17" fmla="*/ 725936 h 1005142"/>
                <a:gd name="connsiteX18" fmla="*/ 0 w 1961423"/>
                <a:gd name="connsiteY18" fmla="*/ 718956 h 1005142"/>
                <a:gd name="connsiteX19" fmla="*/ 20941 w 1961423"/>
                <a:gd name="connsiteY19" fmla="*/ 376929 h 100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61423" h="1005142">
                  <a:moveTo>
                    <a:pt x="20941" y="376929"/>
                  </a:moveTo>
                  <a:lnTo>
                    <a:pt x="125643" y="300147"/>
                  </a:lnTo>
                  <a:lnTo>
                    <a:pt x="90742" y="223365"/>
                  </a:lnTo>
                  <a:lnTo>
                    <a:pt x="481631" y="90742"/>
                  </a:lnTo>
                  <a:lnTo>
                    <a:pt x="795738" y="34901"/>
                  </a:lnTo>
                  <a:lnTo>
                    <a:pt x="1193606" y="0"/>
                  </a:lnTo>
                  <a:lnTo>
                    <a:pt x="1514693" y="55842"/>
                  </a:lnTo>
                  <a:lnTo>
                    <a:pt x="1752019" y="167524"/>
                  </a:lnTo>
                  <a:lnTo>
                    <a:pt x="1926522" y="335048"/>
                  </a:lnTo>
                  <a:lnTo>
                    <a:pt x="1961423" y="439750"/>
                  </a:lnTo>
                  <a:lnTo>
                    <a:pt x="1856721" y="677075"/>
                  </a:lnTo>
                  <a:lnTo>
                    <a:pt x="1905582" y="851579"/>
                  </a:lnTo>
                  <a:lnTo>
                    <a:pt x="1689197" y="928361"/>
                  </a:lnTo>
                  <a:lnTo>
                    <a:pt x="1284348" y="1005142"/>
                  </a:lnTo>
                  <a:lnTo>
                    <a:pt x="1123805" y="991182"/>
                  </a:lnTo>
                  <a:lnTo>
                    <a:pt x="970242" y="928361"/>
                  </a:lnTo>
                  <a:lnTo>
                    <a:pt x="523512" y="963261"/>
                  </a:lnTo>
                  <a:lnTo>
                    <a:pt x="474651" y="725936"/>
                  </a:lnTo>
                  <a:lnTo>
                    <a:pt x="0" y="718956"/>
                  </a:lnTo>
                  <a:lnTo>
                    <a:pt x="20941" y="376929"/>
                  </a:lnTo>
                  <a:close/>
                </a:path>
              </a:pathLst>
            </a:custGeom>
            <a:solidFill>
              <a:srgbClr val="226CB0">
                <a:alpha val="5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C0C31C3-92D8-4170-0807-8A5E1B6E7E1D}"/>
              </a:ext>
            </a:extLst>
          </p:cNvPr>
          <p:cNvGrpSpPr/>
          <p:nvPr/>
        </p:nvGrpSpPr>
        <p:grpSpPr>
          <a:xfrm>
            <a:off x="2877681" y="24605399"/>
            <a:ext cx="1626800" cy="879141"/>
            <a:chOff x="380740" y="3842545"/>
            <a:chExt cx="3019031" cy="1631519"/>
          </a:xfrm>
        </p:grpSpPr>
        <p:pic>
          <p:nvPicPr>
            <p:cNvPr id="23" name="Picture 22" descr="A bee hive with a bee in it&#10;&#10;Description automatically generated">
              <a:extLst>
                <a:ext uri="{FF2B5EF4-FFF2-40B4-BE49-F238E27FC236}">
                  <a16:creationId xmlns:a16="http://schemas.microsoft.com/office/drawing/2014/main" id="{55222087-75C5-8175-5DC7-926B69023CEE}"/>
                </a:ext>
              </a:extLst>
            </p:cNvPr>
            <p:cNvPicPr>
              <a:picLocks noChangeAspect="1"/>
            </p:cNvPicPr>
            <p:nvPr/>
          </p:nvPicPr>
          <p:blipFill>
            <a:blip r:embed="rId6"/>
            <a:srcRect l="816" t="18514" r="8729" b="16308"/>
            <a:stretch/>
          </p:blipFill>
          <p:spPr>
            <a:xfrm>
              <a:off x="380740" y="3842545"/>
              <a:ext cx="3019031" cy="1631519"/>
            </a:xfrm>
            <a:prstGeom prst="rect">
              <a:avLst/>
            </a:prstGeom>
          </p:spPr>
        </p:pic>
        <p:grpSp>
          <p:nvGrpSpPr>
            <p:cNvPr id="24" name="Group 23">
              <a:extLst>
                <a:ext uri="{FF2B5EF4-FFF2-40B4-BE49-F238E27FC236}">
                  <a16:creationId xmlns:a16="http://schemas.microsoft.com/office/drawing/2014/main" id="{2E549CD9-4C65-7B98-0AB7-0864F2D04FB0}"/>
                </a:ext>
              </a:extLst>
            </p:cNvPr>
            <p:cNvGrpSpPr/>
            <p:nvPr/>
          </p:nvGrpSpPr>
          <p:grpSpPr>
            <a:xfrm>
              <a:off x="1064676" y="4353637"/>
              <a:ext cx="1701477" cy="668102"/>
              <a:chOff x="9155320" y="2522435"/>
              <a:chExt cx="1843185" cy="723745"/>
            </a:xfrm>
          </p:grpSpPr>
          <p:sp>
            <p:nvSpPr>
              <p:cNvPr id="25" name="Oval 24">
                <a:extLst>
                  <a:ext uri="{FF2B5EF4-FFF2-40B4-BE49-F238E27FC236}">
                    <a16:creationId xmlns:a16="http://schemas.microsoft.com/office/drawing/2014/main" id="{F4D22F17-0A29-3725-824A-D9CDB6E77E4F}"/>
                  </a:ext>
                </a:extLst>
              </p:cNvPr>
              <p:cNvSpPr/>
              <p:nvPr/>
            </p:nvSpPr>
            <p:spPr>
              <a:xfrm>
                <a:off x="9155320" y="2816925"/>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70AF4AA-DEE6-283E-832B-57AC62BEEDD0}"/>
                  </a:ext>
                </a:extLst>
              </p:cNvPr>
              <p:cNvSpPr/>
              <p:nvPr/>
            </p:nvSpPr>
            <p:spPr>
              <a:xfrm>
                <a:off x="9359759" y="2699556"/>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A36FA75-E832-3316-4CAE-3040DE03726E}"/>
                  </a:ext>
                </a:extLst>
              </p:cNvPr>
              <p:cNvSpPr/>
              <p:nvPr/>
            </p:nvSpPr>
            <p:spPr>
              <a:xfrm>
                <a:off x="10136628" y="2699555"/>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AA73C6-3317-5EE7-CEC0-44BF5A94C6B8}"/>
                  </a:ext>
                </a:extLst>
              </p:cNvPr>
              <p:cNvSpPr/>
              <p:nvPr/>
            </p:nvSpPr>
            <p:spPr>
              <a:xfrm>
                <a:off x="10209680" y="3145819"/>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31CEA70-17F8-199E-15CB-F4532EDE7E99}"/>
                  </a:ext>
                </a:extLst>
              </p:cNvPr>
              <p:cNvSpPr/>
              <p:nvPr/>
            </p:nvSpPr>
            <p:spPr>
              <a:xfrm>
                <a:off x="10015822" y="2642797"/>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8EA3300-DAE9-DD44-4903-EBDA9ADE93E8}"/>
                  </a:ext>
                </a:extLst>
              </p:cNvPr>
              <p:cNvSpPr/>
              <p:nvPr/>
            </p:nvSpPr>
            <p:spPr>
              <a:xfrm>
                <a:off x="9798709" y="2587202"/>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C2A02B5-D6D6-E04A-6E56-5AFE1E2A2C5F}"/>
                  </a:ext>
                </a:extLst>
              </p:cNvPr>
              <p:cNvSpPr/>
              <p:nvPr/>
            </p:nvSpPr>
            <p:spPr>
              <a:xfrm>
                <a:off x="9624007" y="3094582"/>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C74E1E9-CC32-B01E-2396-84808239B9BE}"/>
                  </a:ext>
                </a:extLst>
              </p:cNvPr>
              <p:cNvSpPr/>
              <p:nvPr/>
            </p:nvSpPr>
            <p:spPr>
              <a:xfrm>
                <a:off x="10564426" y="2522435"/>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DFAA41D-0777-C243-9628-DB0549A7577E}"/>
                  </a:ext>
                </a:extLst>
              </p:cNvPr>
              <p:cNvSpPr/>
              <p:nvPr/>
            </p:nvSpPr>
            <p:spPr>
              <a:xfrm>
                <a:off x="10898144" y="3122913"/>
                <a:ext cx="100361" cy="100361"/>
              </a:xfrm>
              <a:prstGeom prst="ellipse">
                <a:avLst/>
              </a:prstGeom>
              <a:solidFill>
                <a:srgbClr val="FF0000"/>
              </a:solidFill>
              <a:ln w="63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 name="TextBox 46">
            <a:extLst>
              <a:ext uri="{FF2B5EF4-FFF2-40B4-BE49-F238E27FC236}">
                <a16:creationId xmlns:a16="http://schemas.microsoft.com/office/drawing/2014/main" id="{CAFBD23D-5E41-A044-BB66-7C34C99D9F4A}"/>
              </a:ext>
            </a:extLst>
          </p:cNvPr>
          <p:cNvSpPr txBox="1"/>
          <p:nvPr/>
        </p:nvSpPr>
        <p:spPr>
          <a:xfrm>
            <a:off x="224230" y="25716930"/>
            <a:ext cx="1663316" cy="1200329"/>
          </a:xfrm>
          <a:prstGeom prst="rect">
            <a:avLst/>
          </a:prstGeom>
          <a:noFill/>
        </p:spPr>
        <p:txBody>
          <a:bodyPr wrap="square" rtlCol="0">
            <a:spAutoFit/>
          </a:bodyPr>
          <a:lstStyle/>
          <a:p>
            <a:r>
              <a:rPr lang="en-US" sz="2400">
                <a:solidFill>
                  <a:schemeClr val="bg1"/>
                </a:solidFill>
              </a:rPr>
              <a:t>Number of honey bee young</a:t>
            </a:r>
            <a:endParaRPr lang="en-US" sz="2400" baseline="30000">
              <a:solidFill>
                <a:schemeClr val="bg1"/>
              </a:solidFill>
            </a:endParaRPr>
          </a:p>
        </p:txBody>
      </p:sp>
      <p:sp>
        <p:nvSpPr>
          <p:cNvPr id="48" name="TextBox 47">
            <a:extLst>
              <a:ext uri="{FF2B5EF4-FFF2-40B4-BE49-F238E27FC236}">
                <a16:creationId xmlns:a16="http://schemas.microsoft.com/office/drawing/2014/main" id="{5E23C8B5-AD3D-1C35-910D-201ED70C404C}"/>
              </a:ext>
            </a:extLst>
          </p:cNvPr>
          <p:cNvSpPr txBox="1"/>
          <p:nvPr/>
        </p:nvSpPr>
        <p:spPr>
          <a:xfrm>
            <a:off x="2779724" y="25716930"/>
            <a:ext cx="1663316" cy="1569660"/>
          </a:xfrm>
          <a:prstGeom prst="rect">
            <a:avLst/>
          </a:prstGeom>
          <a:noFill/>
        </p:spPr>
        <p:txBody>
          <a:bodyPr wrap="square" rtlCol="0">
            <a:spAutoFit/>
          </a:bodyPr>
          <a:lstStyle/>
          <a:p>
            <a:r>
              <a:rPr lang="en-US" sz="2400">
                <a:solidFill>
                  <a:schemeClr val="bg1"/>
                </a:solidFill>
              </a:rPr>
              <a:t>Infestation rate of honey bee young</a:t>
            </a:r>
            <a:endParaRPr lang="en-US" sz="2400" baseline="30000">
              <a:solidFill>
                <a:schemeClr val="bg1"/>
              </a:solidFill>
            </a:endParaRPr>
          </a:p>
        </p:txBody>
      </p:sp>
      <p:sp>
        <p:nvSpPr>
          <p:cNvPr id="49" name="TextBox 48">
            <a:extLst>
              <a:ext uri="{FF2B5EF4-FFF2-40B4-BE49-F238E27FC236}">
                <a16:creationId xmlns:a16="http://schemas.microsoft.com/office/drawing/2014/main" id="{AA2C159E-236D-B366-7766-ED7A1E2E60CA}"/>
              </a:ext>
            </a:extLst>
          </p:cNvPr>
          <p:cNvSpPr txBox="1"/>
          <p:nvPr/>
        </p:nvSpPr>
        <p:spPr>
          <a:xfrm>
            <a:off x="5372220" y="23517832"/>
            <a:ext cx="4049728" cy="830997"/>
          </a:xfrm>
          <a:prstGeom prst="rect">
            <a:avLst/>
          </a:prstGeom>
          <a:noFill/>
        </p:spPr>
        <p:txBody>
          <a:bodyPr wrap="square" rtlCol="0">
            <a:spAutoFit/>
          </a:bodyPr>
          <a:lstStyle/>
          <a:p>
            <a:r>
              <a:rPr lang="en-US" sz="2400">
                <a:solidFill>
                  <a:schemeClr val="bg1"/>
                </a:solidFill>
              </a:rPr>
              <a:t>Assessed at the start and end of observation periods:  </a:t>
            </a:r>
            <a:endParaRPr lang="en-US" sz="2400" baseline="30000">
              <a:solidFill>
                <a:schemeClr val="bg1"/>
              </a:solidFill>
            </a:endParaRPr>
          </a:p>
        </p:txBody>
      </p:sp>
      <p:sp>
        <p:nvSpPr>
          <p:cNvPr id="50" name="Multiply 49">
            <a:extLst>
              <a:ext uri="{FF2B5EF4-FFF2-40B4-BE49-F238E27FC236}">
                <a16:creationId xmlns:a16="http://schemas.microsoft.com/office/drawing/2014/main" id="{BDF68329-0214-E3E9-5C50-A0893A3F6565}"/>
              </a:ext>
            </a:extLst>
          </p:cNvPr>
          <p:cNvSpPr/>
          <p:nvPr/>
        </p:nvSpPr>
        <p:spPr>
          <a:xfrm>
            <a:off x="1853679" y="25884057"/>
            <a:ext cx="797961" cy="797961"/>
          </a:xfrm>
          <a:prstGeom prst="mathMultiply">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AB683A38-EADB-A90E-6341-473ECB7AB45D}"/>
              </a:ext>
            </a:extLst>
          </p:cNvPr>
          <p:cNvGrpSpPr/>
          <p:nvPr/>
        </p:nvGrpSpPr>
        <p:grpSpPr>
          <a:xfrm>
            <a:off x="212219" y="35705413"/>
            <a:ext cx="8511167" cy="4956037"/>
            <a:chOff x="0" y="1522200"/>
            <a:chExt cx="9187518" cy="5349875"/>
          </a:xfrm>
        </p:grpSpPr>
        <p:sp>
          <p:nvSpPr>
            <p:cNvPr id="52" name="TextBox 51">
              <a:extLst>
                <a:ext uri="{FF2B5EF4-FFF2-40B4-BE49-F238E27FC236}">
                  <a16:creationId xmlns:a16="http://schemas.microsoft.com/office/drawing/2014/main" id="{3467FACC-D20A-6170-F70D-740009F93275}"/>
                </a:ext>
              </a:extLst>
            </p:cNvPr>
            <p:cNvSpPr txBox="1"/>
            <p:nvPr/>
          </p:nvSpPr>
          <p:spPr>
            <a:xfrm>
              <a:off x="5289784" y="1661143"/>
              <a:ext cx="3897734" cy="523219"/>
            </a:xfrm>
            <a:prstGeom prst="rect">
              <a:avLst/>
            </a:prstGeom>
            <a:noFill/>
          </p:spPr>
          <p:txBody>
            <a:bodyPr wrap="none" rtlCol="0">
              <a:spAutoFit/>
            </a:bodyPr>
            <a:lstStyle/>
            <a:p>
              <a:r>
                <a:rPr lang="en-US" sz="2800">
                  <a:solidFill>
                    <a:srgbClr val="000000"/>
                  </a:solidFill>
                </a:rPr>
                <a:t>Thailand 2023 – 25.8-fold</a:t>
              </a:r>
              <a:endParaRPr lang="en-US" sz="2800" baseline="30000">
                <a:solidFill>
                  <a:srgbClr val="000000"/>
                </a:solidFill>
              </a:endParaRPr>
            </a:p>
          </p:txBody>
        </p:sp>
        <p:sp>
          <p:nvSpPr>
            <p:cNvPr id="53" name="TextBox 52">
              <a:extLst>
                <a:ext uri="{FF2B5EF4-FFF2-40B4-BE49-F238E27FC236}">
                  <a16:creationId xmlns:a16="http://schemas.microsoft.com/office/drawing/2014/main" id="{07AD7BD7-4651-5E18-4DE5-69F9B929F1FB}"/>
                </a:ext>
              </a:extLst>
            </p:cNvPr>
            <p:cNvSpPr txBox="1"/>
            <p:nvPr/>
          </p:nvSpPr>
          <p:spPr>
            <a:xfrm>
              <a:off x="5289784" y="3660868"/>
              <a:ext cx="3487365" cy="523220"/>
            </a:xfrm>
            <a:prstGeom prst="rect">
              <a:avLst/>
            </a:prstGeom>
            <a:noFill/>
          </p:spPr>
          <p:txBody>
            <a:bodyPr wrap="none" rtlCol="0">
              <a:spAutoFit/>
            </a:bodyPr>
            <a:lstStyle/>
            <a:p>
              <a:r>
                <a:rPr lang="en-US" sz="2800">
                  <a:solidFill>
                    <a:srgbClr val="000000"/>
                  </a:solidFill>
                </a:rPr>
                <a:t>Korea 2024 – 12.1-fold</a:t>
              </a:r>
              <a:endParaRPr lang="en-US" sz="2800" baseline="30000">
                <a:solidFill>
                  <a:srgbClr val="000000"/>
                </a:solidFill>
              </a:endParaRPr>
            </a:p>
          </p:txBody>
        </p:sp>
        <p:sp>
          <p:nvSpPr>
            <p:cNvPr id="54" name="TextBox 53">
              <a:extLst>
                <a:ext uri="{FF2B5EF4-FFF2-40B4-BE49-F238E27FC236}">
                  <a16:creationId xmlns:a16="http://schemas.microsoft.com/office/drawing/2014/main" id="{6967E451-2E3A-D3AD-87AF-848E50156A92}"/>
                </a:ext>
              </a:extLst>
            </p:cNvPr>
            <p:cNvSpPr txBox="1"/>
            <p:nvPr/>
          </p:nvSpPr>
          <p:spPr>
            <a:xfrm>
              <a:off x="5289784" y="5284913"/>
              <a:ext cx="3304623" cy="523220"/>
            </a:xfrm>
            <a:prstGeom prst="rect">
              <a:avLst/>
            </a:prstGeom>
            <a:noFill/>
          </p:spPr>
          <p:txBody>
            <a:bodyPr wrap="none" rtlCol="0">
              <a:spAutoFit/>
            </a:bodyPr>
            <a:lstStyle/>
            <a:p>
              <a:r>
                <a:rPr lang="en-US" sz="2800">
                  <a:solidFill>
                    <a:srgbClr val="000000"/>
                  </a:solidFill>
                </a:rPr>
                <a:t>Korea 2024 – 3.1-fold</a:t>
              </a:r>
              <a:endParaRPr lang="en-US" sz="2800" baseline="30000">
                <a:solidFill>
                  <a:srgbClr val="000000"/>
                </a:solidFill>
              </a:endParaRPr>
            </a:p>
          </p:txBody>
        </p:sp>
        <p:sp>
          <p:nvSpPr>
            <p:cNvPr id="55" name="TextBox 54">
              <a:extLst>
                <a:ext uri="{FF2B5EF4-FFF2-40B4-BE49-F238E27FC236}">
                  <a16:creationId xmlns:a16="http://schemas.microsoft.com/office/drawing/2014/main" id="{C5434679-9DF4-353B-93DC-127A9E827F8B}"/>
                </a:ext>
              </a:extLst>
            </p:cNvPr>
            <p:cNvSpPr txBox="1"/>
            <p:nvPr/>
          </p:nvSpPr>
          <p:spPr>
            <a:xfrm>
              <a:off x="5289784" y="4617458"/>
              <a:ext cx="3714991" cy="523220"/>
            </a:xfrm>
            <a:prstGeom prst="rect">
              <a:avLst/>
            </a:prstGeom>
            <a:noFill/>
          </p:spPr>
          <p:txBody>
            <a:bodyPr wrap="none" rtlCol="0">
              <a:spAutoFit/>
            </a:bodyPr>
            <a:lstStyle/>
            <a:p>
              <a:r>
                <a:rPr lang="en-US" sz="2800">
                  <a:solidFill>
                    <a:srgbClr val="050525"/>
                  </a:solidFill>
                </a:rPr>
                <a:t>Thailand 2025 – 5.8-fold</a:t>
              </a:r>
              <a:endParaRPr lang="en-US" sz="2800" baseline="30000">
                <a:solidFill>
                  <a:srgbClr val="050525"/>
                </a:solidFill>
              </a:endParaRPr>
            </a:p>
          </p:txBody>
        </p:sp>
        <p:pic>
          <p:nvPicPr>
            <p:cNvPr id="56" name="Content Placeholder 17">
              <a:extLst>
                <a:ext uri="{FF2B5EF4-FFF2-40B4-BE49-F238E27FC236}">
                  <a16:creationId xmlns:a16="http://schemas.microsoft.com/office/drawing/2014/main" id="{028E6B67-A331-D407-D74B-F42F8699ACEC}"/>
                </a:ext>
              </a:extLst>
            </p:cNvPr>
            <p:cNvPicPr>
              <a:picLocks noChangeAspect="1"/>
            </p:cNvPicPr>
            <p:nvPr/>
          </p:nvPicPr>
          <p:blipFill>
            <a:blip r:embed="rId7"/>
            <a:stretch>
              <a:fillRect/>
            </a:stretch>
          </p:blipFill>
          <p:spPr>
            <a:xfrm>
              <a:off x="0" y="1522200"/>
              <a:ext cx="5349875" cy="5349875"/>
            </a:xfrm>
            <a:prstGeom prst="rect">
              <a:avLst/>
            </a:prstGeom>
          </p:spPr>
        </p:pic>
        <p:pic>
          <p:nvPicPr>
            <p:cNvPr id="57" name="Picture 56" descr="A graph of different types of numbers&#10;&#10;Description automatically generated with medium confidence">
              <a:extLst>
                <a:ext uri="{FF2B5EF4-FFF2-40B4-BE49-F238E27FC236}">
                  <a16:creationId xmlns:a16="http://schemas.microsoft.com/office/drawing/2014/main" id="{512CB3A5-834D-47C1-3F24-95B0D0976147}"/>
                </a:ext>
              </a:extLst>
            </p:cNvPr>
            <p:cNvPicPr>
              <a:picLocks noChangeAspect="1"/>
            </p:cNvPicPr>
            <p:nvPr/>
          </p:nvPicPr>
          <p:blipFill>
            <a:blip r:embed="rId8"/>
            <a:srcRect l="71043" t="42244" r="4211" b="52383"/>
            <a:stretch/>
          </p:blipFill>
          <p:spPr>
            <a:xfrm>
              <a:off x="1432498" y="1834236"/>
              <a:ext cx="2079626" cy="322556"/>
            </a:xfrm>
            <a:prstGeom prst="rect">
              <a:avLst/>
            </a:prstGeom>
          </p:spPr>
        </p:pic>
        <p:pic>
          <p:nvPicPr>
            <p:cNvPr id="58" name="Picture 57" descr="A graph of different types of numbers&#10;&#10;Description automatically generated with medium confidence">
              <a:extLst>
                <a:ext uri="{FF2B5EF4-FFF2-40B4-BE49-F238E27FC236}">
                  <a16:creationId xmlns:a16="http://schemas.microsoft.com/office/drawing/2014/main" id="{D6501F38-D54B-74FF-E479-D276F7093358}"/>
                </a:ext>
              </a:extLst>
            </p:cNvPr>
            <p:cNvPicPr>
              <a:picLocks noChangeAspect="1"/>
            </p:cNvPicPr>
            <p:nvPr/>
          </p:nvPicPr>
          <p:blipFill>
            <a:blip r:embed="rId8"/>
            <a:srcRect l="70879" t="47647" r="12585" b="47787"/>
            <a:stretch/>
          </p:blipFill>
          <p:spPr>
            <a:xfrm>
              <a:off x="1430362" y="2249236"/>
              <a:ext cx="1389708" cy="274093"/>
            </a:xfrm>
            <a:prstGeom prst="rect">
              <a:avLst/>
            </a:prstGeom>
          </p:spPr>
        </p:pic>
        <p:sp>
          <p:nvSpPr>
            <p:cNvPr id="59" name="Right Arrow 58">
              <a:extLst>
                <a:ext uri="{FF2B5EF4-FFF2-40B4-BE49-F238E27FC236}">
                  <a16:creationId xmlns:a16="http://schemas.microsoft.com/office/drawing/2014/main" id="{BEE05A16-961B-5D9A-7AFB-6145C5661F44}"/>
                </a:ext>
              </a:extLst>
            </p:cNvPr>
            <p:cNvSpPr/>
            <p:nvPr/>
          </p:nvSpPr>
          <p:spPr>
            <a:xfrm rot="6555492">
              <a:off x="1278786" y="4869638"/>
              <a:ext cx="918745" cy="3743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728BD8F5-6B69-7556-B668-E0679AD326A4}"/>
                </a:ext>
              </a:extLst>
            </p:cNvPr>
            <p:cNvSpPr/>
            <p:nvPr/>
          </p:nvSpPr>
          <p:spPr>
            <a:xfrm>
              <a:off x="1251513" y="3150359"/>
              <a:ext cx="1568557" cy="1312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Starting with </a:t>
              </a:r>
            </a:p>
            <a:p>
              <a:pPr algn="ctr"/>
              <a:r>
                <a:rPr lang="en-US" sz="2400"/>
                <a:t>10 mites</a:t>
              </a:r>
            </a:p>
          </p:txBody>
        </p:sp>
      </p:grpSp>
      <p:pic>
        <p:nvPicPr>
          <p:cNvPr id="62" name="Picture 61" descr="A black background with white text&#10;&#10;Description automatically generated">
            <a:extLst>
              <a:ext uri="{FF2B5EF4-FFF2-40B4-BE49-F238E27FC236}">
                <a16:creationId xmlns:a16="http://schemas.microsoft.com/office/drawing/2014/main" id="{0B7A7F32-5442-FE20-1775-8AE01CD96D0F}"/>
              </a:ext>
            </a:extLst>
          </p:cNvPr>
          <p:cNvPicPr>
            <a:picLocks noChangeAspect="1"/>
          </p:cNvPicPr>
          <p:nvPr/>
        </p:nvPicPr>
        <p:blipFill>
          <a:blip r:embed="rId9"/>
          <a:stretch>
            <a:fillRect/>
          </a:stretch>
        </p:blipFill>
        <p:spPr>
          <a:xfrm>
            <a:off x="4924133" y="48952928"/>
            <a:ext cx="3399255" cy="426747"/>
          </a:xfrm>
          <a:prstGeom prst="rect">
            <a:avLst/>
          </a:prstGeom>
        </p:spPr>
      </p:pic>
      <p:pic>
        <p:nvPicPr>
          <p:cNvPr id="63" name="Picture 62" descr="A logo with text on it&#10;&#10;Description automatically generated">
            <a:extLst>
              <a:ext uri="{FF2B5EF4-FFF2-40B4-BE49-F238E27FC236}">
                <a16:creationId xmlns:a16="http://schemas.microsoft.com/office/drawing/2014/main" id="{84F95976-12EC-F303-D2E3-DB44FC6D532D}"/>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8137758" y="49760416"/>
            <a:ext cx="1171255" cy="894412"/>
          </a:xfrm>
          <a:prstGeom prst="rect">
            <a:avLst/>
          </a:prstGeom>
        </p:spPr>
      </p:pic>
      <p:pic>
        <p:nvPicPr>
          <p:cNvPr id="64" name="Picture 63" descr="A black background with text&#10;&#10;Description automatically generated">
            <a:extLst>
              <a:ext uri="{FF2B5EF4-FFF2-40B4-BE49-F238E27FC236}">
                <a16:creationId xmlns:a16="http://schemas.microsoft.com/office/drawing/2014/main" id="{36556FF8-2FB2-E2C3-2F15-9BD59A24E5E2}"/>
              </a:ext>
            </a:extLst>
          </p:cNvPr>
          <p:cNvPicPr>
            <a:picLocks noChangeAspect="1"/>
          </p:cNvPicPr>
          <p:nvPr/>
        </p:nvPicPr>
        <p:blipFill>
          <a:blip r:embed="rId11"/>
          <a:stretch>
            <a:fillRect/>
          </a:stretch>
        </p:blipFill>
        <p:spPr>
          <a:xfrm>
            <a:off x="4848986" y="48260265"/>
            <a:ext cx="4153242" cy="525512"/>
          </a:xfrm>
          <a:prstGeom prst="rect">
            <a:avLst/>
          </a:prstGeom>
        </p:spPr>
      </p:pic>
      <p:pic>
        <p:nvPicPr>
          <p:cNvPr id="65" name="Picture 64">
            <a:extLst>
              <a:ext uri="{FF2B5EF4-FFF2-40B4-BE49-F238E27FC236}">
                <a16:creationId xmlns:a16="http://schemas.microsoft.com/office/drawing/2014/main" id="{CD0BFB9C-F1AD-3D23-2F2B-3EFFE8E5471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24133" y="49710893"/>
            <a:ext cx="2029893" cy="425722"/>
          </a:xfrm>
          <a:prstGeom prst="rect">
            <a:avLst/>
          </a:prstGeom>
        </p:spPr>
      </p:pic>
      <p:pic>
        <p:nvPicPr>
          <p:cNvPr id="66" name="Picture 65" descr="A black background with white letters&#10;&#10;Description automatically generated">
            <a:extLst>
              <a:ext uri="{FF2B5EF4-FFF2-40B4-BE49-F238E27FC236}">
                <a16:creationId xmlns:a16="http://schemas.microsoft.com/office/drawing/2014/main" id="{BF854098-9C61-B3E5-3F99-FC5EEA7F1DC5}"/>
              </a:ext>
            </a:extLst>
          </p:cNvPr>
          <p:cNvPicPr>
            <a:picLocks noChangeAspect="1"/>
          </p:cNvPicPr>
          <p:nvPr/>
        </p:nvPicPr>
        <p:blipFill>
          <a:blip r:embed="rId13"/>
          <a:stretch>
            <a:fillRect/>
          </a:stretch>
        </p:blipFill>
        <p:spPr>
          <a:xfrm>
            <a:off x="4976959" y="50305126"/>
            <a:ext cx="1876278" cy="596745"/>
          </a:xfrm>
          <a:prstGeom prst="rect">
            <a:avLst/>
          </a:prstGeom>
        </p:spPr>
      </p:pic>
      <p:pic>
        <p:nvPicPr>
          <p:cNvPr id="68" name="Picture 67" descr="A logo with text on it&#10;&#10;Description automatically generated">
            <a:extLst>
              <a:ext uri="{FF2B5EF4-FFF2-40B4-BE49-F238E27FC236}">
                <a16:creationId xmlns:a16="http://schemas.microsoft.com/office/drawing/2014/main" id="{65813788-07AD-3837-606E-D32CB4142B6E}"/>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7345140" y="49858183"/>
            <a:ext cx="734646" cy="855478"/>
          </a:xfrm>
          <a:prstGeom prst="rect">
            <a:avLst/>
          </a:prstGeom>
        </p:spPr>
      </p:pic>
      <p:sp>
        <p:nvSpPr>
          <p:cNvPr id="110" name="Section 2 head">
            <a:extLst>
              <a:ext uri="{FF2B5EF4-FFF2-40B4-BE49-F238E27FC236}">
                <a16:creationId xmlns:a16="http://schemas.microsoft.com/office/drawing/2014/main" id="{76654B7F-BB94-6557-2098-D168DB920715}"/>
              </a:ext>
            </a:extLst>
          </p:cNvPr>
          <p:cNvSpPr txBox="1"/>
          <p:nvPr/>
        </p:nvSpPr>
        <p:spPr>
          <a:xfrm>
            <a:off x="0" y="15138416"/>
            <a:ext cx="9601200" cy="674336"/>
          </a:xfrm>
          <a:prstGeom prst="rect">
            <a:avLst/>
          </a:prstGeom>
        </p:spPr>
        <p:txBody>
          <a:bodyPr vert="horz" wrap="square" lIns="0" tIns="58214" rIns="0" bIns="0" rtlCol="0">
            <a:spAutoFit/>
          </a:bodyPr>
          <a:lstStyle/>
          <a:p>
            <a:pPr marL="91440">
              <a:spcBef>
                <a:spcPts val="459"/>
              </a:spcBef>
            </a:pPr>
            <a:r>
              <a:rPr lang="en-US" sz="4000" b="1" i="1">
                <a:solidFill>
                  <a:srgbClr val="0B2341"/>
                </a:solidFill>
                <a:latin typeface="Avenir Next LT Pro Demi" panose="020B0504020202020204" pitchFamily="34" charset="77"/>
                <a:cs typeface="AcuminProExtraCond-BlackItalic"/>
              </a:rPr>
              <a:t>Introduction</a:t>
            </a:r>
            <a:endParaRPr sz="4000" b="1" i="1">
              <a:solidFill>
                <a:srgbClr val="0B2341"/>
              </a:solidFill>
              <a:latin typeface="Avenir Next LT Pro Demi" panose="020B0504020202020204" pitchFamily="34" charset="77"/>
              <a:cs typeface="AcuminProExtraCond-BlackItalic"/>
            </a:endParaRPr>
          </a:p>
        </p:txBody>
      </p:sp>
      <p:sp>
        <p:nvSpPr>
          <p:cNvPr id="71" name="Section 3 text">
            <a:extLst>
              <a:ext uri="{FF2B5EF4-FFF2-40B4-BE49-F238E27FC236}">
                <a16:creationId xmlns:a16="http://schemas.microsoft.com/office/drawing/2014/main" id="{0465412B-8493-D02F-F618-CDA1C4574703}"/>
              </a:ext>
            </a:extLst>
          </p:cNvPr>
          <p:cNvSpPr txBox="1"/>
          <p:nvPr/>
        </p:nvSpPr>
        <p:spPr>
          <a:xfrm>
            <a:off x="0" y="12686073"/>
            <a:ext cx="9544235" cy="2141208"/>
          </a:xfrm>
          <a:prstGeom prst="rect">
            <a:avLst/>
          </a:prstGeom>
        </p:spPr>
        <p:txBody>
          <a:bodyPr vert="horz" wrap="square" lIns="0" tIns="478644" rIns="0" bIns="0" rtlCol="0">
            <a:spAutoFit/>
          </a:bodyPr>
          <a:lstStyle/>
          <a:p>
            <a:pPr marL="91440" marR="146614">
              <a:lnSpc>
                <a:spcPct val="104600"/>
              </a:lnSpc>
              <a:spcBef>
                <a:spcPts val="2139"/>
              </a:spcBef>
            </a:pPr>
            <a:r>
              <a:rPr lang="en-US" sz="2600" b="1">
                <a:solidFill>
                  <a:srgbClr val="0B2341"/>
                </a:solidFill>
                <a:latin typeface="Avenir Next LT Pro" panose="020B0504020202020204" pitchFamily="34" charset="0"/>
                <a:cs typeface="AcuminProSemiCond-Medium"/>
              </a:rPr>
              <a:t>Fig 1.</a:t>
            </a:r>
            <a:r>
              <a:rPr lang="en-US" sz="2600">
                <a:solidFill>
                  <a:srgbClr val="0B2341"/>
                </a:solidFill>
                <a:latin typeface="Avenir Next LT Pro" panose="020B0504020202020204" pitchFamily="34" charset="0"/>
                <a:cs typeface="AcuminProSemiCond-Medium"/>
              </a:rPr>
              <a:t> Parasitic mites are considered the most important stressors of </a:t>
            </a:r>
            <a:r>
              <a:rPr lang="en-US" sz="2600" i="1">
                <a:solidFill>
                  <a:srgbClr val="0B2341"/>
                </a:solidFill>
                <a:latin typeface="Avenir Next LT Pro" panose="020B0504020202020204" pitchFamily="34" charset="0"/>
                <a:cs typeface="AcuminProSemiCond-Medium"/>
              </a:rPr>
              <a:t>Apis mellifera</a:t>
            </a:r>
            <a:r>
              <a:rPr lang="en-US" sz="2600">
                <a:solidFill>
                  <a:srgbClr val="0B2341"/>
                </a:solidFill>
                <a:latin typeface="Avenir Next LT Pro" panose="020B0504020202020204" pitchFamily="34" charset="0"/>
                <a:cs typeface="AcuminProSemiCond-Medium"/>
              </a:rPr>
              <a:t> honey bee colonies. </a:t>
            </a:r>
            <a:br>
              <a:rPr lang="en-US" sz="2600">
                <a:solidFill>
                  <a:srgbClr val="0B2341"/>
                </a:solidFill>
                <a:latin typeface="Avenir Next LT Pro" panose="020B0504020202020204" pitchFamily="34" charset="0"/>
                <a:cs typeface="AcuminProSemiCond-Medium"/>
              </a:rPr>
            </a:br>
            <a:r>
              <a:rPr lang="en-US" sz="2600">
                <a:solidFill>
                  <a:srgbClr val="0B2341"/>
                </a:solidFill>
                <a:latin typeface="Avenir Next LT Pro" panose="020B0504020202020204" pitchFamily="34" charset="0"/>
                <a:cs typeface="AcuminProSemiCond-Medium"/>
              </a:rPr>
              <a:t>Left: </a:t>
            </a:r>
            <a:r>
              <a:rPr lang="en-US" sz="2600" i="1">
                <a:solidFill>
                  <a:srgbClr val="0B2341"/>
                </a:solidFill>
                <a:latin typeface="Avenir Next LT Pro" panose="020B0504020202020204" pitchFamily="34" charset="0"/>
                <a:cs typeface="AcuminProSemiCond-Medium"/>
              </a:rPr>
              <a:t>Varroa destructor</a:t>
            </a:r>
            <a:r>
              <a:rPr lang="en-US" sz="2600">
                <a:solidFill>
                  <a:srgbClr val="0B2341"/>
                </a:solidFill>
                <a:latin typeface="Avenir Next LT Pro" panose="020B0504020202020204" pitchFamily="34" charset="0"/>
                <a:cs typeface="AcuminProSemiCond-Medium"/>
              </a:rPr>
              <a:t>. Right: </a:t>
            </a:r>
            <a:r>
              <a:rPr lang="en-US" sz="2600" i="1">
                <a:solidFill>
                  <a:srgbClr val="0B2341"/>
                </a:solidFill>
                <a:latin typeface="Avenir Next LT Pro" panose="020B0504020202020204" pitchFamily="34" charset="0"/>
                <a:cs typeface="AcuminProSemiCond-Medium"/>
              </a:rPr>
              <a:t>Tropilaelaps mercedesae</a:t>
            </a:r>
            <a:r>
              <a:rPr lang="en-US" sz="2600">
                <a:solidFill>
                  <a:srgbClr val="0B2341"/>
                </a:solidFill>
                <a:latin typeface="Avenir Next LT Pro" panose="020B0504020202020204" pitchFamily="34" charset="0"/>
                <a:cs typeface="AcuminProSemiCond-Medium"/>
              </a:rPr>
              <a:t>. </a:t>
            </a:r>
            <a:br>
              <a:rPr lang="en-US" sz="2600">
                <a:solidFill>
                  <a:srgbClr val="0B2341"/>
                </a:solidFill>
                <a:latin typeface="Avenir Next LT Pro" panose="020B0504020202020204" pitchFamily="34" charset="0"/>
                <a:cs typeface="AcuminProSemiCond-Medium"/>
              </a:rPr>
            </a:br>
            <a:r>
              <a:rPr lang="en-US" sz="2600">
                <a:solidFill>
                  <a:srgbClr val="0B2341"/>
                </a:solidFill>
                <a:latin typeface="Avenir Next LT Pro" panose="020B0504020202020204" pitchFamily="34" charset="0"/>
                <a:cs typeface="AcuminProSemiCond-Medium"/>
              </a:rPr>
              <a:t>Photo: Rogan Tokach &amp; Anthony Abbate.</a:t>
            </a:r>
          </a:p>
        </p:txBody>
      </p:sp>
      <p:sp>
        <p:nvSpPr>
          <p:cNvPr id="72" name="TextBox 71">
            <a:extLst>
              <a:ext uri="{FF2B5EF4-FFF2-40B4-BE49-F238E27FC236}">
                <a16:creationId xmlns:a16="http://schemas.microsoft.com/office/drawing/2014/main" id="{CC73A021-D474-7354-0B2C-DF8A379097A5}"/>
              </a:ext>
            </a:extLst>
          </p:cNvPr>
          <p:cNvSpPr txBox="1"/>
          <p:nvPr/>
        </p:nvSpPr>
        <p:spPr>
          <a:xfrm>
            <a:off x="5045887" y="35183871"/>
            <a:ext cx="4183196" cy="523220"/>
          </a:xfrm>
          <a:prstGeom prst="rect">
            <a:avLst/>
          </a:prstGeom>
          <a:noFill/>
        </p:spPr>
        <p:txBody>
          <a:bodyPr wrap="none" rtlCol="0">
            <a:spAutoFit/>
          </a:bodyPr>
          <a:lstStyle/>
          <a:p>
            <a:r>
              <a:rPr lang="en-US" sz="2800" u="sng">
                <a:solidFill>
                  <a:srgbClr val="000000"/>
                </a:solidFill>
              </a:rPr>
              <a:t>Study – Population growth</a:t>
            </a:r>
            <a:endParaRPr lang="en-US" sz="2800" u="sng" baseline="30000">
              <a:solidFill>
                <a:srgbClr val="000000"/>
              </a:solidFill>
            </a:endParaRPr>
          </a:p>
        </p:txBody>
      </p:sp>
      <p:sp>
        <p:nvSpPr>
          <p:cNvPr id="74" name="Vertical line 2">
            <a:extLst>
              <a:ext uri="{FF2B5EF4-FFF2-40B4-BE49-F238E27FC236}">
                <a16:creationId xmlns:a16="http://schemas.microsoft.com/office/drawing/2014/main" id="{498AFC1E-F9FE-90E2-3C50-DEDF77B52F76}"/>
              </a:ext>
            </a:extLst>
          </p:cNvPr>
          <p:cNvSpPr/>
          <p:nvPr/>
        </p:nvSpPr>
        <p:spPr>
          <a:xfrm>
            <a:off x="5045241" y="23740132"/>
            <a:ext cx="71118" cy="3657600"/>
          </a:xfrm>
          <a:custGeom>
            <a:avLst/>
            <a:gdLst/>
            <a:ahLst/>
            <a:cxnLst/>
            <a:rect l="l" t="t" r="r" b="b"/>
            <a:pathLst>
              <a:path h="9387205">
                <a:moveTo>
                  <a:pt x="0" y="0"/>
                </a:moveTo>
                <a:lnTo>
                  <a:pt x="0" y="9386829"/>
                </a:lnTo>
              </a:path>
            </a:pathLst>
          </a:custGeom>
          <a:ln w="25400">
            <a:solidFill>
              <a:srgbClr val="E86100"/>
            </a:solidFill>
          </a:ln>
        </p:spPr>
        <p:txBody>
          <a:bodyPr wrap="square" lIns="0" tIns="0" rIns="0" bIns="0" rtlCol="0"/>
          <a:lstStyle/>
          <a:p>
            <a:endParaRPr sz="2800"/>
          </a:p>
        </p:txBody>
      </p:sp>
      <p:sp>
        <p:nvSpPr>
          <p:cNvPr id="13" name="Rectangle 1" descr="Diagram showing experimental design. To estimate the whole-colony populations of the honey bee parasitic mites Tropilaelaps and Varroa, the visually estimated number of honey bee young was multiplied by the infestation rate of honey bee young by both mites. Mite population was estimated at the start and end of observation periods to determine the fold-increase of Tropilaelaps and Varroa populations.">
            <a:extLst>
              <a:ext uri="{FF2B5EF4-FFF2-40B4-BE49-F238E27FC236}">
                <a16:creationId xmlns:a16="http://schemas.microsoft.com/office/drawing/2014/main" id="{1219EF16-053B-2D33-5DE3-6B4CB96288DE}"/>
              </a:ext>
            </a:extLst>
          </p:cNvPr>
          <p:cNvSpPr>
            <a:spLocks noChangeArrowheads="1"/>
          </p:cNvSpPr>
          <p:nvPr/>
        </p:nvSpPr>
        <p:spPr bwMode="auto">
          <a:xfrm>
            <a:off x="0" y="0"/>
            <a:ext cx="96012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rPr>
              <a:t>Diagram showing experimental design. To estimate the whole-colony populations of the honey bee parasitic mites Tropilaelaps and Varroa, the visually estimated number of honey bee young was multiplied by the infestation rate of honey bee young by both mites. Mite population was estimated at the start and end of observation periods to determine the fold-increase of Tropilaelaps and Varroa populations.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72770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485</Words>
  <Application>Microsoft Office PowerPoint</Application>
  <PresentationFormat>Custom</PresentationFormat>
  <Paragraphs>43</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Avenir Next LT Pro</vt:lpstr>
      <vt:lpstr>Avenir Next LT Pro Demi</vt:lpstr>
      <vt:lpstr>Calibri</vt:lpstr>
      <vt:lpstr>Office Theme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Jennie Hill</dc:creator>
  <cp:keywords/>
  <dc:description/>
  <cp:lastModifiedBy>Jonathan Cullum</cp:lastModifiedBy>
  <cp:revision>1</cp:revision>
  <dcterms:created xsi:type="dcterms:W3CDTF">2025-09-17T19:26:34Z</dcterms:created>
  <dcterms:modified xsi:type="dcterms:W3CDTF">2026-03-25T14:34:43Z</dcterms:modified>
  <cp:category/>
</cp:coreProperties>
</file>