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81" r:id="rId3"/>
    <p:sldId id="282" r:id="rId4"/>
    <p:sldId id="257" r:id="rId5"/>
    <p:sldId id="258" r:id="rId6"/>
    <p:sldId id="283" r:id="rId7"/>
    <p:sldId id="259" r:id="rId8"/>
    <p:sldId id="27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579" autoAdjust="0"/>
  </p:normalViewPr>
  <p:slideViewPr>
    <p:cSldViewPr>
      <p:cViewPr varScale="1">
        <p:scale>
          <a:sx n="104" d="100"/>
          <a:sy n="104" d="100"/>
        </p:scale>
        <p:origin x="182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CDE49D-8459-4FB1-A651-3C6CE81C8AAC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6D9586-7A6C-497A-9E77-A557D7541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570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A5F18-03DD-4662-8923-B7EE9455C718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89503-D4E5-4612-8A4E-DD0D20F8F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827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A5F18-03DD-4662-8923-B7EE9455C718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89503-D4E5-4612-8A4E-DD0D20F8F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61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A5F18-03DD-4662-8923-B7EE9455C718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89503-D4E5-4612-8A4E-DD0D20F8F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775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A5F18-03DD-4662-8923-B7EE9455C718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89503-D4E5-4612-8A4E-DD0D20F8F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093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A5F18-03DD-4662-8923-B7EE9455C718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89503-D4E5-4612-8A4E-DD0D20F8F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977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A5F18-03DD-4662-8923-B7EE9455C718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89503-D4E5-4612-8A4E-DD0D20F8F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199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A5F18-03DD-4662-8923-B7EE9455C718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89503-D4E5-4612-8A4E-DD0D20F8F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01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A5F18-03DD-4662-8923-B7EE9455C718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89503-D4E5-4612-8A4E-DD0D20F8F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765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A5F18-03DD-4662-8923-B7EE9455C718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89503-D4E5-4612-8A4E-DD0D20F8F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375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A5F18-03DD-4662-8923-B7EE9455C718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89503-D4E5-4612-8A4E-DD0D20F8F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516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A5F18-03DD-4662-8923-B7EE9455C718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89503-D4E5-4612-8A4E-DD0D20F8F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317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A5F18-03DD-4662-8923-B7EE9455C718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89503-D4E5-4612-8A4E-DD0D20F8F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972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a-cert.org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logiotm@auburn.edu" TargetMode="External"/><Relationship Id="rId2" Type="http://schemas.openxmlformats.org/officeDocument/2006/relationships/hyperlink" Target="mailto:bailerh@auburn.edu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470025"/>
          </a:xfrm>
        </p:spPr>
        <p:txBody>
          <a:bodyPr/>
          <a:lstStyle/>
          <a:p>
            <a:r>
              <a:rPr lang="en-US" dirty="0" smtClean="0"/>
              <a:t>Certified Research Administrator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Georgetta Dennis</a:t>
            </a:r>
            <a:br>
              <a:rPr lang="en-US" dirty="0" smtClean="0"/>
            </a:br>
            <a:r>
              <a:rPr lang="en-US" dirty="0" smtClean="0"/>
              <a:t>Chemical Engineering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Teresa Logiotatos</a:t>
            </a:r>
            <a:br>
              <a:rPr lang="en-US" dirty="0" smtClean="0"/>
            </a:br>
            <a:r>
              <a:rPr lang="en-US" dirty="0" smtClean="0"/>
              <a:t>College of Veterinary Medicine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8330" y="6020634"/>
            <a:ext cx="767070" cy="684966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8869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685802"/>
            <a:ext cx="5486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00" dirty="0" smtClean="0">
                <a:solidFill>
                  <a:prstClr val="black"/>
                </a:solidFill>
              </a:rPr>
              <a:t>OUTLINE</a:t>
            </a:r>
            <a:endParaRPr lang="en-US" sz="4200" dirty="0">
              <a:solidFill>
                <a:prstClr val="black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8330" y="6020634"/>
            <a:ext cx="843269" cy="803154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10" name="TextBox 9"/>
          <p:cNvSpPr txBox="1"/>
          <p:nvPr/>
        </p:nvSpPr>
        <p:spPr>
          <a:xfrm>
            <a:off x="914400" y="2286000"/>
            <a:ext cx="7467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/>
              <a:t>Definition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/>
              <a:t>Reasons for Certification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/>
              <a:t>The Research Administration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/>
              <a:t>Eligibility Requirements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/>
              <a:t>Code of Ethics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/>
              <a:t>Body of Knowledge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8967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4999" y="849301"/>
            <a:ext cx="70865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Definition: What is a Certified Research Administrator?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2590800"/>
            <a:ext cx="861059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A individual who has earned the “Certified Research Administrator” designation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Indicates current competence in this specialized field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Professional credentialing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7200" y="6020634"/>
            <a:ext cx="914399" cy="803154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58850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Reasons for Certification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133600"/>
            <a:ext cx="8534399" cy="40386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Provides documented evidence of individual possess a certain level of basic knowledge of sponsor programs administration.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Personal and Professional satisfaction of achievement.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Ability to demonstrate commitment to the profession.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8330" y="6020634"/>
            <a:ext cx="843269" cy="803154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78687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7848600" cy="1143000"/>
          </a:xfrm>
        </p:spPr>
        <p:txBody>
          <a:bodyPr/>
          <a:lstStyle/>
          <a:p>
            <a:r>
              <a:rPr lang="en-US" dirty="0" smtClean="0"/>
              <a:t>Eligibility Requirements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219200" y="1600200"/>
            <a:ext cx="7620000" cy="4525963"/>
          </a:xfrm>
        </p:spPr>
        <p:txBody>
          <a:bodyPr/>
          <a:lstStyle/>
          <a:p>
            <a:r>
              <a:rPr lang="en-US" dirty="0" smtClean="0"/>
              <a:t>Bachelor’s degree and three (3) years of professional experience</a:t>
            </a:r>
          </a:p>
          <a:p>
            <a:endParaRPr lang="en-US" dirty="0" smtClean="0"/>
          </a:p>
          <a:p>
            <a:r>
              <a:rPr lang="en-US" dirty="0" smtClean="0"/>
              <a:t>Associate’s degree and five (5) years of professional experience</a:t>
            </a:r>
          </a:p>
          <a:p>
            <a:endParaRPr lang="en-US" dirty="0" smtClean="0"/>
          </a:p>
          <a:p>
            <a:r>
              <a:rPr lang="en-US" dirty="0" smtClean="0"/>
              <a:t>No degree and six (6) years of professional experience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8330" y="6020634"/>
            <a:ext cx="843269" cy="803154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60819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7848600" cy="1143000"/>
          </a:xfrm>
        </p:spPr>
        <p:txBody>
          <a:bodyPr/>
          <a:lstStyle/>
          <a:p>
            <a:r>
              <a:rPr lang="en-US" dirty="0" smtClean="0"/>
              <a:t>Code of Ethics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1524000"/>
            <a:ext cx="8458198" cy="51355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8000" dirty="0"/>
              <a:t>• perform my duties with honesty, diligence, and responsibility</a:t>
            </a:r>
          </a:p>
          <a:p>
            <a:pPr marL="0" indent="0">
              <a:buNone/>
            </a:pPr>
            <a:endParaRPr lang="en-US" sz="8000" dirty="0" smtClean="0"/>
          </a:p>
          <a:p>
            <a:pPr marL="0" indent="0">
              <a:buNone/>
            </a:pPr>
            <a:r>
              <a:rPr lang="en-US" sz="8000" dirty="0" smtClean="0"/>
              <a:t>• </a:t>
            </a:r>
            <a:r>
              <a:rPr lang="en-US" sz="8000" dirty="0"/>
              <a:t>conduct myself free of personal and professional conflicts or the appearance of impropriety</a:t>
            </a:r>
          </a:p>
          <a:p>
            <a:pPr marL="0" indent="0">
              <a:buNone/>
            </a:pPr>
            <a:endParaRPr lang="en-US" sz="8000" dirty="0" smtClean="0"/>
          </a:p>
          <a:p>
            <a:pPr marL="0" indent="0">
              <a:buNone/>
            </a:pPr>
            <a:r>
              <a:rPr lang="en-US" sz="8000" dirty="0" smtClean="0"/>
              <a:t>• </a:t>
            </a:r>
            <a:r>
              <a:rPr lang="en-US" sz="8000" dirty="0"/>
              <a:t>remain mindful as a steward of the funds I assist in requesting and managing have been provided </a:t>
            </a:r>
            <a:r>
              <a:rPr lang="en-US" sz="8000" dirty="0" smtClean="0"/>
              <a:t>fundamentally for </a:t>
            </a:r>
            <a:r>
              <a:rPr lang="en-US" sz="8000" dirty="0"/>
              <a:t>the public good</a:t>
            </a:r>
          </a:p>
          <a:p>
            <a:pPr marL="0" indent="0">
              <a:buNone/>
            </a:pPr>
            <a:endParaRPr lang="en-US" sz="8000" dirty="0" smtClean="0"/>
          </a:p>
          <a:p>
            <a:pPr marL="0" indent="0">
              <a:buNone/>
            </a:pPr>
            <a:r>
              <a:rPr lang="en-US" sz="8000" dirty="0" smtClean="0"/>
              <a:t>• </a:t>
            </a:r>
            <a:r>
              <a:rPr lang="en-US" sz="8000" dirty="0"/>
              <a:t>be prudent in the use and protection of sensitive information/data</a:t>
            </a:r>
          </a:p>
          <a:p>
            <a:pPr marL="0" indent="0">
              <a:buNone/>
            </a:pPr>
            <a:endParaRPr lang="en-US" sz="8000" dirty="0" smtClean="0"/>
          </a:p>
          <a:p>
            <a:pPr marL="0" indent="0">
              <a:buNone/>
            </a:pPr>
            <a:r>
              <a:rPr lang="en-US" sz="8000" dirty="0" smtClean="0"/>
              <a:t>• </a:t>
            </a:r>
            <a:r>
              <a:rPr lang="en-US" sz="8000" dirty="0"/>
              <a:t>act in good faith promoting ethical integrity in all of our actions</a:t>
            </a:r>
          </a:p>
          <a:p>
            <a:pPr marL="0" indent="0">
              <a:buNone/>
            </a:pPr>
            <a:endParaRPr lang="en-US" sz="8000" dirty="0" smtClean="0"/>
          </a:p>
          <a:p>
            <a:pPr marL="0" indent="0">
              <a:buNone/>
            </a:pPr>
            <a:r>
              <a:rPr lang="en-US" sz="8000" dirty="0" smtClean="0"/>
              <a:t>• </a:t>
            </a:r>
            <a:r>
              <a:rPr lang="en-US" sz="8000" dirty="0"/>
              <a:t>in public forums, maintain respectful communication about others in the profession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8330" y="6020634"/>
            <a:ext cx="843269" cy="803154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06019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229600" cy="1143000"/>
          </a:xfrm>
        </p:spPr>
        <p:txBody>
          <a:bodyPr/>
          <a:lstStyle/>
          <a:p>
            <a:r>
              <a:rPr lang="en-US" dirty="0" smtClean="0"/>
              <a:t>Body of Knowledge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264867" y="3834812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Departmental Policies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98167" y="4475396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University Policies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57650" y="4931128"/>
            <a:ext cx="1905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Sponsor Policies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52800" y="5415856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Federal Policy and Governmental Law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8330" y="6020634"/>
            <a:ext cx="843269" cy="803154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552450" y="6143136"/>
            <a:ext cx="541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"/>
              </a:rPr>
              <a:t>http://www.cra-cert.org/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52500" y="1847538"/>
            <a:ext cx="7543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Four (4) Major Categories</a:t>
            </a:r>
          </a:p>
          <a:p>
            <a:endParaRPr lang="en-US" sz="3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Project Development and Administration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Legal Requirements and Sponsor Interface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Financial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General Management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38994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98694" y="3962400"/>
            <a:ext cx="674052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Georgetta Dennis</a:t>
            </a:r>
          </a:p>
          <a:p>
            <a:pPr algn="ctr"/>
            <a:r>
              <a:rPr lang="en-US" dirty="0" smtClean="0"/>
              <a:t>Account III</a:t>
            </a:r>
          </a:p>
          <a:p>
            <a:pPr algn="ctr"/>
            <a:r>
              <a:rPr lang="en-US" dirty="0" smtClean="0"/>
              <a:t>Chemical Engineering</a:t>
            </a:r>
          </a:p>
          <a:p>
            <a:pPr algn="ctr"/>
            <a:r>
              <a:rPr lang="en-US" dirty="0" smtClean="0"/>
              <a:t>College of Engineering</a:t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dennigm@auburn.edu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algn="ctr"/>
            <a:r>
              <a:rPr lang="en-US" dirty="0" smtClean="0"/>
              <a:t>Teresa Logiotatos </a:t>
            </a:r>
          </a:p>
          <a:p>
            <a:pPr algn="ctr"/>
            <a:r>
              <a:rPr lang="en-US" dirty="0" smtClean="0"/>
              <a:t>Director, Research Program Development &amp; Grant Administration</a:t>
            </a:r>
          </a:p>
          <a:p>
            <a:pPr algn="ctr"/>
            <a:r>
              <a:rPr lang="en-US" dirty="0" smtClean="0"/>
              <a:t>College of Veterinary Medicine</a:t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logiotm@auburn.edu</a:t>
            </a:r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8330" y="6020634"/>
            <a:ext cx="843269" cy="803154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1850" y="914400"/>
            <a:ext cx="2895600" cy="2881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39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ASS Class Six_TL_T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 Class Six_TL_TV</Template>
  <TotalTime>324</TotalTime>
  <Words>256</Words>
  <Application>Microsoft Office PowerPoint</Application>
  <PresentationFormat>On-screen Show (4:3)</PresentationFormat>
  <Paragraphs>60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COMPASS Class Six_TL_TV</vt:lpstr>
      <vt:lpstr>Certified Research Administrator</vt:lpstr>
      <vt:lpstr>PowerPoint Presentation</vt:lpstr>
      <vt:lpstr>PowerPoint Presentation</vt:lpstr>
      <vt:lpstr>Reasons for Certification</vt:lpstr>
      <vt:lpstr>Eligibility Requirements</vt:lpstr>
      <vt:lpstr>Code of Ethics</vt:lpstr>
      <vt:lpstr>Body of Knowledge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PROPOSAL SUBMISSION</dc:title>
  <dc:creator>Tony Ventimiglia</dc:creator>
  <cp:lastModifiedBy>logiotm</cp:lastModifiedBy>
  <cp:revision>61</cp:revision>
  <dcterms:created xsi:type="dcterms:W3CDTF">2013-09-19T21:59:35Z</dcterms:created>
  <dcterms:modified xsi:type="dcterms:W3CDTF">2018-05-15T14:13:03Z</dcterms:modified>
</cp:coreProperties>
</file>